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1" r:id="rId1"/>
  </p:sldMasterIdLst>
  <p:notesMasterIdLst>
    <p:notesMasterId r:id="rId35"/>
  </p:notesMasterIdLst>
  <p:sldIdLst>
    <p:sldId id="256" r:id="rId2"/>
    <p:sldId id="257" r:id="rId3"/>
    <p:sldId id="264" r:id="rId4"/>
    <p:sldId id="263" r:id="rId5"/>
    <p:sldId id="268" r:id="rId6"/>
    <p:sldId id="269" r:id="rId7"/>
    <p:sldId id="274" r:id="rId8"/>
    <p:sldId id="258" r:id="rId9"/>
    <p:sldId id="265" r:id="rId10"/>
    <p:sldId id="266" r:id="rId11"/>
    <p:sldId id="260" r:id="rId12"/>
    <p:sldId id="270" r:id="rId13"/>
    <p:sldId id="271" r:id="rId14"/>
    <p:sldId id="290" r:id="rId15"/>
    <p:sldId id="272" r:id="rId16"/>
    <p:sldId id="273" r:id="rId17"/>
    <p:sldId id="276" r:id="rId18"/>
    <p:sldId id="279" r:id="rId19"/>
    <p:sldId id="275" r:id="rId20"/>
    <p:sldId id="278" r:id="rId21"/>
    <p:sldId id="280" r:id="rId22"/>
    <p:sldId id="281" r:id="rId23"/>
    <p:sldId id="282" r:id="rId24"/>
    <p:sldId id="285" r:id="rId25"/>
    <p:sldId id="287" r:id="rId26"/>
    <p:sldId id="288" r:id="rId27"/>
    <p:sldId id="289" r:id="rId28"/>
    <p:sldId id="286" r:id="rId29"/>
    <p:sldId id="291" r:id="rId30"/>
    <p:sldId id="292" r:id="rId31"/>
    <p:sldId id="293" r:id="rId32"/>
    <p:sldId id="284" r:id="rId33"/>
    <p:sldId id="261" r:id="rId34"/>
  </p:sldIdLst>
  <p:sldSz cx="12192000" cy="6858000"/>
  <p:notesSz cx="6858000" cy="9144000"/>
  <p:embeddedFontLst>
    <p:embeddedFont>
      <p:font typeface="굴림체" panose="020B0609000101010101" pitchFamily="49" charset="-127"/>
      <p:regular r:id="rId36"/>
    </p:embeddedFont>
    <p:embeddedFont>
      <p:font typeface="맑은 고딕" panose="020B0503020000020004" pitchFamily="34" charset="-127"/>
      <p:regular r:id="rId37"/>
      <p:bold r:id="rId38"/>
    </p:embeddedFont>
    <p:embeddedFont>
      <p:font typeface="Agency FB" panose="020B0503020202020204" pitchFamily="34" charset="0"/>
      <p:regular r:id="rId39"/>
      <p:bold r:id="rId40"/>
    </p:embeddedFont>
    <p:embeddedFont>
      <p:font typeface="Calibri" panose="020F0502020204030204" pitchFamily="34" charset="0"/>
      <p:regular r:id="rId41"/>
      <p:bold r:id="rId42"/>
      <p:italic r:id="rId43"/>
      <p:boldItalic r:id="rId44"/>
    </p:embeddedFont>
    <p:embeddedFont>
      <p:font typeface="Calibri Light" panose="020F0302020204030204" pitchFamily="34" charset="0"/>
      <p:regular r:id="rId45"/>
      <p:italic r:id="rId46"/>
    </p:embeddedFont>
    <p:embeddedFont>
      <p:font typeface="Noto Sans" panose="020B0502040504020204" pitchFamily="34" charset="0"/>
      <p:regular r:id="rId47"/>
      <p:bold r:id="rId48"/>
    </p:embeddedFont>
  </p:embeddedFontLst>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63F"/>
    <a:srgbClr val="FE7531"/>
    <a:srgbClr val="2EDF84"/>
    <a:srgbClr val="FE7433"/>
    <a:srgbClr val="E15134"/>
    <a:srgbClr val="F75418"/>
    <a:srgbClr val="FF9E53"/>
    <a:srgbClr val="FFC387"/>
    <a:srgbClr val="282828"/>
    <a:srgbClr val="2929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800" autoAdjust="0"/>
    <p:restoredTop sz="94660"/>
  </p:normalViewPr>
  <p:slideViewPr>
    <p:cSldViewPr snapToGrid="0">
      <p:cViewPr varScale="1">
        <p:scale>
          <a:sx n="68" d="100"/>
          <a:sy n="68" d="100"/>
        </p:scale>
        <p:origin x="828" y="72"/>
      </p:cViewPr>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7.fntdata"/><Relationship Id="rId47" Type="http://schemas.openxmlformats.org/officeDocument/2006/relationships/font" Target="fonts/font12.fntdata"/><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font" Target="fonts/font5.fntdata"/><Relationship Id="rId45"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9.fntdata"/><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font" Target="fonts/font8.fntdata"/><Relationship Id="rId48" Type="http://schemas.openxmlformats.org/officeDocument/2006/relationships/font" Target="fonts/font13.fntdata"/><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 Id="rId46"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jp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jpeg>
</file>

<file path=ppt/media/image49.png>
</file>

<file path=ppt/media/image5.jpg>
</file>

<file path=ppt/media/image50.png>
</file>

<file path=ppt/media/image51.png>
</file>

<file path=ppt/media/image6.jp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머리글 개체 틀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ko-KR" altLang="en-US"/>
          </a:p>
        </p:txBody>
      </p:sp>
      <p:sp>
        <p:nvSpPr>
          <p:cNvPr id="3" name="날짜 개체 틀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F7B3F4-DAF2-4455-8030-5ED09C8578E6}" type="datetimeFigureOut">
              <a:rPr lang="ko-KR" altLang="en-US" smtClean="0"/>
              <a:t>2022-12-30</a:t>
            </a:fld>
            <a:endParaRPr lang="ko-KR" altLang="en-US"/>
          </a:p>
        </p:txBody>
      </p:sp>
      <p:sp>
        <p:nvSpPr>
          <p:cNvPr id="4" name="슬라이드 이미지 개체 틀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ko-KR" altLang="en-US"/>
          </a:p>
        </p:txBody>
      </p:sp>
      <p:sp>
        <p:nvSpPr>
          <p:cNvPr id="5" name="슬라이드 노트 개체 틀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ko-KR" altLang="en-US"/>
              <a:t>마스터 텍스트 스타일 편집</a:t>
            </a:r>
          </a:p>
          <a:p>
            <a:pPr lvl="1"/>
            <a:r>
              <a:rPr lang="ko-KR" altLang="en-US"/>
              <a:t>둘째 수준</a:t>
            </a:r>
          </a:p>
          <a:p>
            <a:pPr lvl="2"/>
            <a:r>
              <a:rPr lang="ko-KR" altLang="en-US"/>
              <a:t>셋째 수준</a:t>
            </a:r>
          </a:p>
          <a:p>
            <a:pPr lvl="3"/>
            <a:r>
              <a:rPr lang="ko-KR" altLang="en-US"/>
              <a:t>넷째 수준</a:t>
            </a:r>
          </a:p>
          <a:p>
            <a:pPr lvl="4"/>
            <a:r>
              <a:rPr lang="ko-KR" altLang="en-US"/>
              <a:t>다섯째 수준</a:t>
            </a:r>
          </a:p>
        </p:txBody>
      </p:sp>
      <p:sp>
        <p:nvSpPr>
          <p:cNvPr id="6" name="바닥글 개체 틀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ko-KR" altLang="en-US"/>
          </a:p>
        </p:txBody>
      </p:sp>
      <p:sp>
        <p:nvSpPr>
          <p:cNvPr id="7" name="슬라이드 번호 개체 틀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BE72D59-39AB-48F9-ACAA-EC8B933E8F2B}" type="slidenum">
              <a:rPr lang="ko-KR" altLang="en-US" smtClean="0"/>
              <a:t>‹Nº›</a:t>
            </a:fld>
            <a:endParaRPr lang="ko-KR" altLang="en-US"/>
          </a:p>
        </p:txBody>
      </p:sp>
    </p:spTree>
    <p:extLst>
      <p:ext uri="{BB962C8B-B14F-4D97-AF65-F5344CB8AC3E}">
        <p14:creationId xmlns:p14="http://schemas.microsoft.com/office/powerpoint/2010/main" val="2796631563"/>
      </p:ext>
    </p:extLst>
  </p:cSld>
  <p:clrMap bg1="lt1" tx1="dk1" bg2="lt2" tx2="dk2" accent1="accent1" accent2="accent2" accent3="accent3" accent4="accent4" accent5="accent5" accent6="accent6" hlink="hlink" folHlink="folHlink"/>
  <p:notesStyle>
    <a:lvl1pPr marL="0" algn="l" defTabSz="914400" rtl="0" eaLnBrk="1" latinLnBrk="1" hangingPunct="1">
      <a:defRPr sz="1200" kern="1200">
        <a:solidFill>
          <a:schemeClr val="tx1"/>
        </a:solidFill>
        <a:latin typeface="+mn-lt"/>
        <a:ea typeface="+mn-ea"/>
        <a:cs typeface="+mn-cs"/>
      </a:defRPr>
    </a:lvl1pPr>
    <a:lvl2pPr marL="457200" algn="l" defTabSz="914400" rtl="0" eaLnBrk="1" latinLnBrk="1" hangingPunct="1">
      <a:defRPr sz="1200" kern="1200">
        <a:solidFill>
          <a:schemeClr val="tx1"/>
        </a:solidFill>
        <a:latin typeface="+mn-lt"/>
        <a:ea typeface="+mn-ea"/>
        <a:cs typeface="+mn-cs"/>
      </a:defRPr>
    </a:lvl2pPr>
    <a:lvl3pPr marL="914400" algn="l" defTabSz="914400" rtl="0" eaLnBrk="1" latinLnBrk="1" hangingPunct="1">
      <a:defRPr sz="1200" kern="1200">
        <a:solidFill>
          <a:schemeClr val="tx1"/>
        </a:solidFill>
        <a:latin typeface="+mn-lt"/>
        <a:ea typeface="+mn-ea"/>
        <a:cs typeface="+mn-cs"/>
      </a:defRPr>
    </a:lvl3pPr>
    <a:lvl4pPr marL="1371600" algn="l" defTabSz="914400" rtl="0" eaLnBrk="1" latinLnBrk="1" hangingPunct="1">
      <a:defRPr sz="1200" kern="1200">
        <a:solidFill>
          <a:schemeClr val="tx1"/>
        </a:solidFill>
        <a:latin typeface="+mn-lt"/>
        <a:ea typeface="+mn-ea"/>
        <a:cs typeface="+mn-cs"/>
      </a:defRPr>
    </a:lvl4pPr>
    <a:lvl5pPr marL="1828800" algn="l" defTabSz="914400" rtl="0" eaLnBrk="1" latinLnBrk="1" hangingPunct="1">
      <a:defRPr sz="1200" kern="1200">
        <a:solidFill>
          <a:schemeClr val="tx1"/>
        </a:solidFill>
        <a:latin typeface="+mn-lt"/>
        <a:ea typeface="+mn-ea"/>
        <a:cs typeface="+mn-cs"/>
      </a:defRPr>
    </a:lvl5pPr>
    <a:lvl6pPr marL="2286000" algn="l" defTabSz="914400" rtl="0" eaLnBrk="1" latinLnBrk="1" hangingPunct="1">
      <a:defRPr sz="1200" kern="1200">
        <a:solidFill>
          <a:schemeClr val="tx1"/>
        </a:solidFill>
        <a:latin typeface="+mn-lt"/>
        <a:ea typeface="+mn-ea"/>
        <a:cs typeface="+mn-cs"/>
      </a:defRPr>
    </a:lvl6pPr>
    <a:lvl7pPr marL="2743200" algn="l" defTabSz="914400" rtl="0" eaLnBrk="1" latinLnBrk="1" hangingPunct="1">
      <a:defRPr sz="1200" kern="1200">
        <a:solidFill>
          <a:schemeClr val="tx1"/>
        </a:solidFill>
        <a:latin typeface="+mn-lt"/>
        <a:ea typeface="+mn-ea"/>
        <a:cs typeface="+mn-cs"/>
      </a:defRPr>
    </a:lvl7pPr>
    <a:lvl8pPr marL="3200400" algn="l" defTabSz="914400" rtl="0" eaLnBrk="1" latinLnBrk="1" hangingPunct="1">
      <a:defRPr sz="1200" kern="1200">
        <a:solidFill>
          <a:schemeClr val="tx1"/>
        </a:solidFill>
        <a:latin typeface="+mn-lt"/>
        <a:ea typeface="+mn-ea"/>
        <a:cs typeface="+mn-cs"/>
      </a:defRPr>
    </a:lvl8pPr>
    <a:lvl9pPr marL="3657600" algn="l" defTabSz="914400" rtl="0" eaLnBrk="1" latinLnBrk="1"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슬라이드 이미지 개체 틀 1"/>
          <p:cNvSpPr>
            <a:spLocks noGrp="1" noRot="1" noChangeAspect="1"/>
          </p:cNvSpPr>
          <p:nvPr>
            <p:ph type="sldImg"/>
          </p:nvPr>
        </p:nvSpPr>
        <p:spPr>
          <a:xfrm>
            <a:off x="381000" y="685800"/>
            <a:ext cx="6096000" cy="3429000"/>
          </a:xfrm>
        </p:spPr>
      </p:sp>
      <p:sp>
        <p:nvSpPr>
          <p:cNvPr id="3" name="슬라이드 노트 개체 틀 2"/>
          <p:cNvSpPr>
            <a:spLocks noGrp="1"/>
          </p:cNvSpPr>
          <p:nvPr>
            <p:ph type="body" idx="1"/>
          </p:nvPr>
        </p:nvSpPr>
        <p:spPr/>
        <p:txBody>
          <a:bodyPr>
            <a:normAutofit/>
          </a:bodyPr>
          <a:lstStyle/>
          <a:p>
            <a:endParaRPr lang="ko-KR" altLang="en-US" dirty="0"/>
          </a:p>
        </p:txBody>
      </p:sp>
      <p:sp>
        <p:nvSpPr>
          <p:cNvPr id="4" name="슬라이드 번호 개체 틀 3"/>
          <p:cNvSpPr>
            <a:spLocks noGrp="1"/>
          </p:cNvSpPr>
          <p:nvPr>
            <p:ph type="sldNum" sz="quarter" idx="10"/>
          </p:nvPr>
        </p:nvSpPr>
        <p:spPr/>
        <p:txBody>
          <a:bodyPr/>
          <a:lstStyle/>
          <a:p>
            <a:pPr marL="0" marR="0" lvl="0" indent="0" algn="r" defTabSz="995690" rtl="0" eaLnBrk="1" fontAlgn="auto" latinLnBrk="1" hangingPunct="1">
              <a:lnSpc>
                <a:spcPct val="100000"/>
              </a:lnSpc>
              <a:spcBef>
                <a:spcPts val="0"/>
              </a:spcBef>
              <a:spcAft>
                <a:spcPts val="0"/>
              </a:spcAft>
              <a:buClrTx/>
              <a:buSzTx/>
              <a:buFontTx/>
              <a:buNone/>
              <a:tabLst/>
              <a:defRPr/>
            </a:pPr>
            <a:fld id="{A5504B90-27FD-422C-8CC6-2AADAD122D08}" type="slidenum">
              <a:rPr kumimoji="0" lang="ko-KR" altLang="en-US" sz="1200" b="0" i="0" u="none" strike="noStrike" kern="1200" cap="none" spc="0" normalizeH="0" baseline="0" noProof="0" smtClean="0">
                <a:ln>
                  <a:noFill/>
                </a:ln>
                <a:solidFill>
                  <a:prstClr val="black"/>
                </a:solidFill>
                <a:effectLst/>
                <a:uLnTx/>
                <a:uFillTx/>
                <a:latin typeface="맑은 고딕"/>
                <a:ea typeface="맑은 고딕" panose="020B0503020000020004" pitchFamily="50" charset="-127"/>
                <a:cs typeface="+mn-cs"/>
              </a:rPr>
              <a:pPr marL="0" marR="0" lvl="0" indent="0" algn="r" defTabSz="995690" rtl="0" eaLnBrk="1" fontAlgn="auto" latinLnBrk="1" hangingPunct="1">
                <a:lnSpc>
                  <a:spcPct val="100000"/>
                </a:lnSpc>
                <a:spcBef>
                  <a:spcPts val="0"/>
                </a:spcBef>
                <a:spcAft>
                  <a:spcPts val="0"/>
                </a:spcAft>
                <a:buClrTx/>
                <a:buSzTx/>
                <a:buFontTx/>
                <a:buNone/>
                <a:tabLst/>
                <a:defRPr/>
              </a:pPr>
              <a:t>1</a:t>
            </a:fld>
            <a:endParaRPr kumimoji="0" lang="ko-KR" altLang="en-US" sz="1200" b="0" i="0" u="none" strike="noStrike" kern="1200" cap="none" spc="0" normalizeH="0" baseline="0" noProof="0" dirty="0">
              <a:ln>
                <a:noFill/>
              </a:ln>
              <a:solidFill>
                <a:prstClr val="black"/>
              </a:solidFill>
              <a:effectLst/>
              <a:uLnTx/>
              <a:uFillTx/>
              <a:latin typeface="맑은 고딕"/>
              <a:ea typeface="맑은 고딕" panose="020B0503020000020004" pitchFamily="50" charset="-127"/>
              <a:cs typeface="+mn-cs"/>
            </a:endParaRPr>
          </a:p>
        </p:txBody>
      </p:sp>
    </p:spTree>
    <p:extLst>
      <p:ext uri="{BB962C8B-B14F-4D97-AF65-F5344CB8AC3E}">
        <p14:creationId xmlns:p14="http://schemas.microsoft.com/office/powerpoint/2010/main" val="21801132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제목 슬라이드">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날짜 개체 틀 3"/>
          <p:cNvSpPr>
            <a:spLocks noGrp="1"/>
          </p:cNvSpPr>
          <p:nvPr>
            <p:ph type="dt" sz="half" idx="10"/>
          </p:nvPr>
        </p:nvSpPr>
        <p:spPr/>
        <p:txBody>
          <a:bodyPr/>
          <a:lstStyle>
            <a:lvl1pPr>
              <a:defRPr>
                <a:latin typeface="+mj-lt"/>
              </a:defRPr>
            </a:lvl1p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p:txBody>
          <a:bodyPr/>
          <a:lstStyle>
            <a:lvl1pPr>
              <a:defRPr>
                <a:latin typeface="+mj-lt"/>
              </a:defRPr>
            </a:lvl1pPr>
          </a:lstStyle>
          <a:p>
            <a:fld id="{EE6BC638-39B7-4287-91A7-2A3DDA573295}" type="slidenum">
              <a:rPr lang="ko-KR" altLang="en-US" smtClean="0"/>
              <a:pPr/>
              <a:t>‹Nº›</a:t>
            </a:fld>
            <a:endParaRPr lang="ko-KR" altLang="en-US"/>
          </a:p>
        </p:txBody>
      </p:sp>
      <p:sp>
        <p:nvSpPr>
          <p:cNvPr id="14" name="부제목 2"/>
          <p:cNvSpPr>
            <a:spLocks noGrp="1"/>
          </p:cNvSpPr>
          <p:nvPr>
            <p:ph type="subTitle" idx="1"/>
          </p:nvPr>
        </p:nvSpPr>
        <p:spPr>
          <a:xfrm>
            <a:off x="645761" y="5255094"/>
            <a:ext cx="4824310" cy="545024"/>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1200" kern="1200" baseline="0" dirty="0">
                <a:solidFill>
                  <a:srgbClr val="FF9E53"/>
                </a:solidFill>
                <a:effectLst/>
                <a:latin typeface="+mj-lt"/>
                <a:ea typeface="맑은 고딕" pitchFamily="50" charset="-127"/>
                <a:cs typeface="+mj-cs"/>
              </a:defRPr>
            </a:lvl1pPr>
            <a:lvl2pPr marL="497745" indent="0" algn="ctr">
              <a:buNone/>
              <a:defRPr>
                <a:solidFill>
                  <a:schemeClr val="tx1">
                    <a:tint val="75000"/>
                  </a:schemeClr>
                </a:solidFill>
              </a:defRPr>
            </a:lvl2pPr>
            <a:lvl3pPr marL="995491" indent="0" algn="ctr">
              <a:buNone/>
              <a:defRPr>
                <a:solidFill>
                  <a:schemeClr val="tx1">
                    <a:tint val="75000"/>
                  </a:schemeClr>
                </a:solidFill>
              </a:defRPr>
            </a:lvl3pPr>
            <a:lvl4pPr marL="1493236" indent="0" algn="ctr">
              <a:buNone/>
              <a:defRPr>
                <a:solidFill>
                  <a:schemeClr val="tx1">
                    <a:tint val="75000"/>
                  </a:schemeClr>
                </a:solidFill>
              </a:defRPr>
            </a:lvl4pPr>
            <a:lvl5pPr marL="1990982" indent="0" algn="ctr">
              <a:buNone/>
              <a:defRPr>
                <a:solidFill>
                  <a:schemeClr val="tx1">
                    <a:tint val="75000"/>
                  </a:schemeClr>
                </a:solidFill>
              </a:defRPr>
            </a:lvl5pPr>
            <a:lvl6pPr marL="2488727" indent="0" algn="ctr">
              <a:buNone/>
              <a:defRPr>
                <a:solidFill>
                  <a:schemeClr val="tx1">
                    <a:tint val="75000"/>
                  </a:schemeClr>
                </a:solidFill>
              </a:defRPr>
            </a:lvl6pPr>
            <a:lvl7pPr marL="2986473" indent="0" algn="ctr">
              <a:buNone/>
              <a:defRPr>
                <a:solidFill>
                  <a:schemeClr val="tx1">
                    <a:tint val="75000"/>
                  </a:schemeClr>
                </a:solidFill>
              </a:defRPr>
            </a:lvl7pPr>
            <a:lvl8pPr marL="3484219" indent="0" algn="ctr">
              <a:buNone/>
              <a:defRPr>
                <a:solidFill>
                  <a:schemeClr val="tx1">
                    <a:tint val="75000"/>
                  </a:schemeClr>
                </a:solidFill>
              </a:defRPr>
            </a:lvl8pPr>
            <a:lvl9pPr marL="3981964" indent="0" algn="ctr">
              <a:buNone/>
              <a:defRPr>
                <a:solidFill>
                  <a:schemeClr val="tx1">
                    <a:tint val="75000"/>
                  </a:schemeClr>
                </a:solidFill>
              </a:defRPr>
            </a:lvl9pPr>
          </a:lstStyle>
          <a:p>
            <a:endParaRPr lang="ko-KR" altLang="en-US" dirty="0"/>
          </a:p>
        </p:txBody>
      </p:sp>
      <p:sp>
        <p:nvSpPr>
          <p:cNvPr id="15" name="제목 1"/>
          <p:cNvSpPr>
            <a:spLocks noGrp="1"/>
          </p:cNvSpPr>
          <p:nvPr>
            <p:ph type="ctrTitle" hasCustomPrompt="1"/>
          </p:nvPr>
        </p:nvSpPr>
        <p:spPr>
          <a:xfrm>
            <a:off x="671599" y="1389217"/>
            <a:ext cx="7327343" cy="2251907"/>
          </a:xfr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marL="0" indent="0" algn="l"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5799" kern="1200" baseline="0" dirty="0">
                <a:solidFill>
                  <a:sysClr val="windowText" lastClr="000000"/>
                </a:solidFill>
                <a:effectLst/>
                <a:latin typeface="+mj-lt"/>
                <a:ea typeface="맑은 고딕" pitchFamily="50" charset="-127"/>
                <a:cs typeface="+mj-cs"/>
              </a:defRPr>
            </a:lvl1pPr>
          </a:lstStyle>
          <a:p>
            <a:r>
              <a:rPr lang="ko-KR" altLang="en-US"/>
              <a:t>제목을</a:t>
            </a:r>
            <a:r>
              <a:rPr lang="en-US" altLang="ko-KR"/>
              <a:t> </a:t>
            </a:r>
            <a:r>
              <a:rPr lang="ko-KR" altLang="en-US"/>
              <a:t>입력하시오</a:t>
            </a:r>
            <a:endParaRPr lang="ko-KR" altLang="en-US" dirty="0"/>
          </a:p>
        </p:txBody>
      </p:sp>
    </p:spTree>
    <p:extLst>
      <p:ext uri="{BB962C8B-B14F-4D97-AF65-F5344CB8AC3E}">
        <p14:creationId xmlns:p14="http://schemas.microsoft.com/office/powerpoint/2010/main" val="23533292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빈 화면">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날짜 개체 틀 1"/>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3" name="바닥글 개체 틀 2"/>
          <p:cNvSpPr>
            <a:spLocks noGrp="1"/>
          </p:cNvSpPr>
          <p:nvPr>
            <p:ph type="ftr" sz="quarter" idx="11"/>
          </p:nvPr>
        </p:nvSpPr>
        <p:spPr/>
        <p:txBody>
          <a:bodyPr/>
          <a:lstStyle/>
          <a:p>
            <a:endParaRPr lang="ko-KR" altLang="en-US"/>
          </a:p>
        </p:txBody>
      </p:sp>
      <p:sp>
        <p:nvSpPr>
          <p:cNvPr id="4" name="슬라이드 번호 개체 틀 3"/>
          <p:cNvSpPr>
            <a:spLocks noGrp="1"/>
          </p:cNvSpPr>
          <p:nvPr>
            <p:ph type="sldNum" sz="quarter" idx="12"/>
          </p:nvPr>
        </p:nvSpPr>
        <p:spPr/>
        <p:txBody>
          <a:bodyPr/>
          <a:lstStyle/>
          <a:p>
            <a:fld id="{EE6BC638-39B7-4287-91A7-2A3DDA573295}" type="slidenum">
              <a:rPr lang="ko-KR" altLang="en-US" smtClean="0"/>
              <a:pPr/>
              <a:t>‹Nº›</a:t>
            </a:fld>
            <a:endParaRPr lang="ko-KR" altLang="en-US"/>
          </a:p>
        </p:txBody>
      </p:sp>
    </p:spTree>
    <p:extLst>
      <p:ext uri="{BB962C8B-B14F-4D97-AF65-F5344CB8AC3E}">
        <p14:creationId xmlns:p14="http://schemas.microsoft.com/office/powerpoint/2010/main" val="39391606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구역 머리글">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날짜 개체 틀 3"/>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p:txBody>
          <a:bodyPr/>
          <a:lstStyle/>
          <a:p>
            <a:endParaRPr lang="ko-KR" altLang="en-US"/>
          </a:p>
        </p:txBody>
      </p:sp>
      <p:sp>
        <p:nvSpPr>
          <p:cNvPr id="6" name="슬라이드 번호 개체 틀 5"/>
          <p:cNvSpPr>
            <a:spLocks noGrp="1"/>
          </p:cNvSpPr>
          <p:nvPr>
            <p:ph type="sldNum" sz="quarter" idx="12"/>
          </p:nvPr>
        </p:nvSpPr>
        <p:spPr/>
        <p:txBody>
          <a:bodyPr/>
          <a:lstStyle/>
          <a:p>
            <a:fld id="{EE6BC638-39B7-4287-91A7-2A3DDA573295}" type="slidenum">
              <a:rPr lang="ko-KR" altLang="en-US" smtClean="0"/>
              <a:pPr/>
              <a:t>‹Nº›</a:t>
            </a:fld>
            <a:endParaRPr lang="ko-KR" altLang="en-US"/>
          </a:p>
        </p:txBody>
      </p:sp>
    </p:spTree>
    <p:extLst>
      <p:ext uri="{BB962C8B-B14F-4D97-AF65-F5344CB8AC3E}">
        <p14:creationId xmlns:p14="http://schemas.microsoft.com/office/powerpoint/2010/main" val="39494545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사용자 지정 레이아웃">
    <p:bg>
      <p:bgPr>
        <a:solidFill>
          <a:schemeClr val="bg1"/>
        </a:solidFill>
        <a:effectLst/>
      </p:bgPr>
    </p:bg>
    <p:spTree>
      <p:nvGrpSpPr>
        <p:cNvPr id="1" name=""/>
        <p:cNvGrpSpPr/>
        <p:nvPr/>
      </p:nvGrpSpPr>
      <p:grpSpPr>
        <a:xfrm>
          <a:off x="0" y="0"/>
          <a:ext cx="0" cy="0"/>
          <a:chOff x="0" y="0"/>
          <a:chExt cx="0" cy="0"/>
        </a:xfrm>
      </p:grpSpPr>
      <p:pic>
        <p:nvPicPr>
          <p:cNvPr id="5" name="그림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15" name="내용 개체 틀 2"/>
          <p:cNvSpPr>
            <a:spLocks noGrp="1"/>
          </p:cNvSpPr>
          <p:nvPr>
            <p:ph idx="1" hasCustomPrompt="1"/>
          </p:nvPr>
        </p:nvSpPr>
        <p:spPr>
          <a:xfrm>
            <a:off x="609601" y="1485236"/>
            <a:ext cx="10972800" cy="4823418"/>
          </a:xfrm>
        </p:spPr>
        <p:txBody>
          <a:bodyPr>
            <a:normAutofit/>
          </a:bodyPr>
          <a:lstStyle>
            <a:lvl1pPr algn="l">
              <a:buNone/>
              <a:defRPr sz="2000" i="1" baseline="0">
                <a:solidFill>
                  <a:schemeClr val="tx1"/>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 with your own text</a:t>
            </a:r>
            <a:endParaRPr lang="ko-KR" altLang="en-US" dirty="0"/>
          </a:p>
        </p:txBody>
      </p:sp>
      <p:sp>
        <p:nvSpPr>
          <p:cNvPr id="14" name="제목 1"/>
          <p:cNvSpPr>
            <a:spLocks noGrp="1"/>
          </p:cNvSpPr>
          <p:nvPr>
            <p:ph type="title"/>
          </p:nvPr>
        </p:nvSpPr>
        <p:spPr>
          <a:xfrm>
            <a:off x="609600" y="261382"/>
            <a:ext cx="10972801" cy="798568"/>
          </a:xfrm>
        </p:spPr>
        <p:txBody>
          <a:bodyPr vert="horz" lIns="99569" tIns="49785" rIns="99569" bIns="49785" rtlCol="0" anchor="ctr">
            <a:normAutofit/>
          </a:bodyPr>
          <a:lstStyle>
            <a:lvl1pPr algn="l" defTabSz="995491" rtl="0" eaLnBrk="1" latinLnBrk="1" hangingPunct="1">
              <a:spcBef>
                <a:spcPct val="0"/>
              </a:spcBef>
              <a:buNone/>
              <a:defRPr lang="ko-KR" altLang="en-US" sz="3999" b="1" kern="1200" baseline="0" dirty="0">
                <a:solidFill>
                  <a:schemeClr val="bg1"/>
                </a:solidFill>
                <a:effectLst/>
                <a:latin typeface="+mj-lt"/>
                <a:ea typeface="맑은 고딕" pitchFamily="50" charset="-127"/>
                <a:cs typeface="+mj-cs"/>
              </a:defRPr>
            </a:lvl1pPr>
          </a:lstStyle>
          <a:p>
            <a:r>
              <a:rPr lang="ko-KR" altLang="en-US" dirty="0"/>
              <a:t>마스터 제목 스타일 편집</a:t>
            </a:r>
          </a:p>
        </p:txBody>
      </p:sp>
      <p:sp>
        <p:nvSpPr>
          <p:cNvPr id="12" name="날짜 개체 틀 3"/>
          <p:cNvSpPr>
            <a:spLocks noGrp="1"/>
          </p:cNvSpPr>
          <p:nvPr>
            <p:ph type="dt" sz="half" idx="10"/>
          </p:nvPr>
        </p:nvSpPr>
        <p:spPr>
          <a:xfrm>
            <a:off x="609601" y="6500837"/>
            <a:ext cx="2844800" cy="220641"/>
          </a:xfrm>
        </p:spPr>
        <p:txBody>
          <a:bodyPr/>
          <a:lstStyle>
            <a:lvl1pPr>
              <a:defRPr>
                <a:latin typeface="+mj-lt"/>
              </a:defRPr>
            </a:lvl1pPr>
          </a:lstStyle>
          <a:p>
            <a:fld id="{ED3D6733-6F27-4404-AB51-585418F146E5}" type="datetimeFigureOut">
              <a:rPr lang="ko-KR" altLang="en-US" smtClean="0"/>
              <a:pPr/>
              <a:t>2022-12-30</a:t>
            </a:fld>
            <a:endParaRPr lang="ko-KR" altLang="en-US"/>
          </a:p>
        </p:txBody>
      </p:sp>
      <p:sp>
        <p:nvSpPr>
          <p:cNvPr id="13" name="바닥글 개체 틀 4"/>
          <p:cNvSpPr>
            <a:spLocks noGrp="1"/>
          </p:cNvSpPr>
          <p:nvPr>
            <p:ph type="ftr" sz="quarter" idx="11"/>
          </p:nvPr>
        </p:nvSpPr>
        <p:spPr>
          <a:xfrm>
            <a:off x="4165602" y="6500837"/>
            <a:ext cx="3860800" cy="220641"/>
          </a:xfrm>
        </p:spPr>
        <p:txBody>
          <a:bodyPr/>
          <a:lstStyle>
            <a:lvl1pPr>
              <a:defRPr>
                <a:latin typeface="+mj-lt"/>
              </a:defRPr>
            </a:lvl1pPr>
          </a:lstStyle>
          <a:p>
            <a:endParaRPr lang="ko-KR" altLang="en-US"/>
          </a:p>
        </p:txBody>
      </p:sp>
      <p:sp>
        <p:nvSpPr>
          <p:cNvPr id="16" name="슬라이드 번호 개체 틀 5"/>
          <p:cNvSpPr>
            <a:spLocks noGrp="1"/>
          </p:cNvSpPr>
          <p:nvPr>
            <p:ph type="sldNum" sz="quarter" idx="12"/>
          </p:nvPr>
        </p:nvSpPr>
        <p:spPr>
          <a:xfrm>
            <a:off x="8737601" y="6500837"/>
            <a:ext cx="2844800" cy="220641"/>
          </a:xfrm>
        </p:spPr>
        <p:txBody>
          <a:bodyPr/>
          <a:lstStyle>
            <a:lvl1pPr>
              <a:defRPr>
                <a:latin typeface="+mj-lt"/>
              </a:defRPr>
            </a:lvl1pPr>
          </a:lstStyle>
          <a:p>
            <a:fld id="{EE6BC638-39B7-4287-91A7-2A3DDA573295}" type="slidenum">
              <a:rPr lang="ko-KR" altLang="en-US" smtClean="0"/>
              <a:pPr/>
              <a:t>‹Nº›</a:t>
            </a:fld>
            <a:endParaRPr lang="ko-KR" altLang="en-US"/>
          </a:p>
        </p:txBody>
      </p:sp>
    </p:spTree>
    <p:extLst>
      <p:ext uri="{BB962C8B-B14F-4D97-AF65-F5344CB8AC3E}">
        <p14:creationId xmlns:p14="http://schemas.microsoft.com/office/powerpoint/2010/main" val="14308330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제목 및 내용">
    <p:bg>
      <p:bgPr>
        <a:solidFill>
          <a:schemeClr val="bg1"/>
        </a:solidFill>
        <a:effectLst/>
      </p:bgPr>
    </p:bg>
    <p:spTree>
      <p:nvGrpSpPr>
        <p:cNvPr id="1" name=""/>
        <p:cNvGrpSpPr/>
        <p:nvPr/>
      </p:nvGrpSpPr>
      <p:grpSpPr>
        <a:xfrm>
          <a:off x="0" y="0"/>
          <a:ext cx="0" cy="0"/>
          <a:chOff x="0" y="0"/>
          <a:chExt cx="0" cy="0"/>
        </a:xfrm>
      </p:grpSpPr>
      <p:pic>
        <p:nvPicPr>
          <p:cNvPr id="8" name="그림 7"/>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날짜 개체 틀 3"/>
          <p:cNvSpPr>
            <a:spLocks noGrp="1"/>
          </p:cNvSpPr>
          <p:nvPr>
            <p:ph type="dt" sz="half" idx="10"/>
          </p:nvPr>
        </p:nvSpPr>
        <p:spPr>
          <a:xfrm>
            <a:off x="609601" y="6500837"/>
            <a:ext cx="2844800" cy="220641"/>
          </a:xfrm>
        </p:spPr>
        <p:txBody>
          <a:bodyPr/>
          <a:lstStyle>
            <a:lvl1pPr>
              <a:defRPr>
                <a:latin typeface="+mj-lt"/>
              </a:defRPr>
            </a:lvl1p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11"/>
          </p:nvPr>
        </p:nvSpPr>
        <p:spPr>
          <a:xfrm>
            <a:off x="4165602" y="6500837"/>
            <a:ext cx="3860800" cy="220641"/>
          </a:xfrm>
        </p:spPr>
        <p:txBody>
          <a:bodyPr/>
          <a:lstStyle>
            <a:lvl1pPr>
              <a:defRPr>
                <a:latin typeface="+mj-lt"/>
              </a:defRPr>
            </a:lvl1pPr>
          </a:lstStyle>
          <a:p>
            <a:endParaRPr lang="ko-KR" altLang="en-US"/>
          </a:p>
        </p:txBody>
      </p:sp>
      <p:sp>
        <p:nvSpPr>
          <p:cNvPr id="6" name="슬라이드 번호 개체 틀 5"/>
          <p:cNvSpPr>
            <a:spLocks noGrp="1"/>
          </p:cNvSpPr>
          <p:nvPr>
            <p:ph type="sldNum" sz="quarter" idx="12"/>
          </p:nvPr>
        </p:nvSpPr>
        <p:spPr>
          <a:xfrm>
            <a:off x="8737601" y="6500837"/>
            <a:ext cx="2844800" cy="220641"/>
          </a:xfrm>
        </p:spPr>
        <p:txBody>
          <a:bodyPr/>
          <a:lstStyle>
            <a:lvl1pPr>
              <a:defRPr>
                <a:latin typeface="+mj-lt"/>
              </a:defRPr>
            </a:lvl1pPr>
          </a:lstStyle>
          <a:p>
            <a:fld id="{EE6BC638-39B7-4287-91A7-2A3DDA573295}" type="slidenum">
              <a:rPr lang="ko-KR" altLang="en-US" smtClean="0"/>
              <a:pPr/>
              <a:t>‹Nº›</a:t>
            </a:fld>
            <a:endParaRPr lang="ko-KR" altLang="en-US"/>
          </a:p>
        </p:txBody>
      </p:sp>
      <p:sp>
        <p:nvSpPr>
          <p:cNvPr id="15" name="제목 1"/>
          <p:cNvSpPr>
            <a:spLocks noGrp="1"/>
          </p:cNvSpPr>
          <p:nvPr>
            <p:ph type="title"/>
          </p:nvPr>
        </p:nvSpPr>
        <p:spPr>
          <a:xfrm>
            <a:off x="609601" y="261382"/>
            <a:ext cx="10972800" cy="798568"/>
          </a:xfrm>
        </p:spPr>
        <p:txBody>
          <a:bodyPr vert="horz" lIns="99569" tIns="49785" rIns="99569" bIns="49785" rtlCol="0" anchor="ctr">
            <a:normAutofit/>
          </a:bodyPr>
          <a:lstStyle>
            <a:lvl1pPr algn="l" defTabSz="995491" rtl="0" eaLnBrk="1" latinLnBrk="1" hangingPunct="1">
              <a:spcBef>
                <a:spcPct val="0"/>
              </a:spcBef>
              <a:buNone/>
              <a:defRPr lang="ko-KR" altLang="en-US" sz="3999" b="1" kern="1200" baseline="0" dirty="0">
                <a:solidFill>
                  <a:srgbClr val="FEECBE"/>
                </a:solidFill>
                <a:effectLst/>
                <a:latin typeface="+mj-lt"/>
                <a:ea typeface="맑은 고딕" pitchFamily="50" charset="-127"/>
                <a:cs typeface="+mj-cs"/>
              </a:defRPr>
            </a:lvl1pPr>
          </a:lstStyle>
          <a:p>
            <a:r>
              <a:rPr lang="ko-KR" altLang="en-US" dirty="0"/>
              <a:t>마스터 제목 스타일 편집</a:t>
            </a:r>
          </a:p>
        </p:txBody>
      </p:sp>
      <p:sp>
        <p:nvSpPr>
          <p:cNvPr id="16" name="내용 개체 틀 2"/>
          <p:cNvSpPr>
            <a:spLocks noGrp="1"/>
          </p:cNvSpPr>
          <p:nvPr>
            <p:ph idx="1" hasCustomPrompt="1"/>
          </p:nvPr>
        </p:nvSpPr>
        <p:spPr>
          <a:xfrm>
            <a:off x="609601" y="1485235"/>
            <a:ext cx="10972800" cy="4823418"/>
          </a:xfrm>
        </p:spPr>
        <p:txBody>
          <a:bodyPr>
            <a:normAutofit/>
          </a:bodyPr>
          <a:lstStyle>
            <a:lvl1pPr algn="l">
              <a:buNone/>
              <a:defRPr sz="2000" i="1" baseline="0">
                <a:solidFill>
                  <a:schemeClr val="tx1"/>
                </a:solidFill>
                <a:latin typeface="+mj-lt"/>
                <a:ea typeface="맑은 고딕" pitchFamily="50" charset="-127"/>
              </a:defRPr>
            </a:lvl1pPr>
            <a:lvl2pPr algn="l">
              <a:buNone/>
              <a:defRPr sz="2500" baseline="0">
                <a:solidFill>
                  <a:schemeClr val="tx1">
                    <a:lumMod val="75000"/>
                    <a:lumOff val="25000"/>
                  </a:schemeClr>
                </a:solidFill>
                <a:latin typeface="Noto Sans" pitchFamily="34" charset="0"/>
                <a:ea typeface="맑은 고딕" pitchFamily="50" charset="-127"/>
              </a:defRPr>
            </a:lvl2pPr>
            <a:lvl3pPr algn="l">
              <a:buNone/>
              <a:defRPr sz="2500" baseline="0">
                <a:solidFill>
                  <a:schemeClr val="tx1">
                    <a:lumMod val="75000"/>
                    <a:lumOff val="25000"/>
                  </a:schemeClr>
                </a:solidFill>
                <a:latin typeface="Noto Sans" pitchFamily="34" charset="0"/>
                <a:ea typeface="맑은 고딕" pitchFamily="50" charset="-127"/>
              </a:defRPr>
            </a:lvl3pPr>
            <a:lvl4pPr algn="l">
              <a:buNone/>
              <a:defRPr sz="2500" baseline="0">
                <a:solidFill>
                  <a:schemeClr val="tx1">
                    <a:lumMod val="75000"/>
                    <a:lumOff val="25000"/>
                  </a:schemeClr>
                </a:solidFill>
                <a:latin typeface="Noto Sans" pitchFamily="34" charset="0"/>
                <a:ea typeface="맑은 고딕" pitchFamily="50" charset="-127"/>
              </a:defRPr>
            </a:lvl4pPr>
            <a:lvl5pPr algn="l">
              <a:buNone/>
              <a:defRPr sz="2500" baseline="0">
                <a:solidFill>
                  <a:schemeClr val="tx1">
                    <a:lumMod val="75000"/>
                    <a:lumOff val="25000"/>
                  </a:schemeClr>
                </a:solidFill>
                <a:latin typeface="Noto Sans" pitchFamily="34" charset="0"/>
                <a:ea typeface="맑은 고딕" pitchFamily="50" charset="-127"/>
              </a:defRPr>
            </a:lvl5pPr>
          </a:lstStyle>
          <a:p>
            <a:pPr lvl="0"/>
            <a:r>
              <a:rPr lang="en-US" altLang="ko-KR" dirty="0"/>
              <a:t>Replace with your own text</a:t>
            </a:r>
            <a:endParaRPr lang="ko-KR" altLang="en-US" dirty="0"/>
          </a:p>
        </p:txBody>
      </p:sp>
    </p:spTree>
    <p:extLst>
      <p:ext uri="{BB962C8B-B14F-4D97-AF65-F5344CB8AC3E}">
        <p14:creationId xmlns:p14="http://schemas.microsoft.com/office/powerpoint/2010/main" val="839582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사용자 지정 레이아웃">
    <p:bg>
      <p:bgPr>
        <a:solidFill>
          <a:schemeClr val="bg1"/>
        </a:solidFill>
        <a:effectLst/>
      </p:bgPr>
    </p:bg>
    <p:spTree>
      <p:nvGrpSpPr>
        <p:cNvPr id="1" name=""/>
        <p:cNvGrpSpPr/>
        <p:nvPr/>
      </p:nvGrpSpPr>
      <p:grpSpPr>
        <a:xfrm>
          <a:off x="0" y="0"/>
          <a:ext cx="0" cy="0"/>
          <a:chOff x="0" y="0"/>
          <a:chExt cx="0" cy="0"/>
        </a:xfrm>
      </p:grpSpPr>
      <p:pic>
        <p:nvPicPr>
          <p:cNvPr id="11" name="그림 1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flipH="1">
            <a:off x="0" y="0"/>
            <a:ext cx="12192000" cy="6858000"/>
          </a:xfrm>
          <a:prstGeom prst="rect">
            <a:avLst/>
          </a:prstGeom>
        </p:spPr>
      </p:pic>
      <p:sp>
        <p:nvSpPr>
          <p:cNvPr id="3" name="날짜 개체 틀 2"/>
          <p:cNvSpPr>
            <a:spLocks noGrp="1"/>
          </p:cNvSpPr>
          <p:nvPr>
            <p:ph type="dt" sz="half" idx="10"/>
          </p:nvPr>
        </p:nvSpPr>
        <p:spPr/>
        <p:txBody>
          <a:bodyPr/>
          <a:lstStyle/>
          <a:p>
            <a:fld id="{ED3D6733-6F27-4404-AB51-585418F146E5}" type="datetimeFigureOut">
              <a:rPr lang="ko-KR" altLang="en-US" smtClean="0"/>
              <a:pPr/>
              <a:t>2022-12-30</a:t>
            </a:fld>
            <a:endParaRPr lang="ko-KR" altLang="en-US"/>
          </a:p>
        </p:txBody>
      </p:sp>
      <p:sp>
        <p:nvSpPr>
          <p:cNvPr id="4" name="바닥글 개체 틀 3"/>
          <p:cNvSpPr>
            <a:spLocks noGrp="1"/>
          </p:cNvSpPr>
          <p:nvPr>
            <p:ph type="ftr" sz="quarter" idx="11"/>
          </p:nvPr>
        </p:nvSpPr>
        <p:spPr/>
        <p:txBody>
          <a:bodyPr/>
          <a:lstStyle/>
          <a:p>
            <a:endParaRPr lang="ko-KR" altLang="en-US"/>
          </a:p>
        </p:txBody>
      </p:sp>
      <p:sp>
        <p:nvSpPr>
          <p:cNvPr id="5" name="슬라이드 번호 개체 틀 4"/>
          <p:cNvSpPr>
            <a:spLocks noGrp="1"/>
          </p:cNvSpPr>
          <p:nvPr>
            <p:ph type="sldNum" sz="quarter" idx="12"/>
          </p:nvPr>
        </p:nvSpPr>
        <p:spPr/>
        <p:txBody>
          <a:bodyPr/>
          <a:lstStyle/>
          <a:p>
            <a:fld id="{EE6BC638-39B7-4287-91A7-2A3DDA573295}" type="slidenum">
              <a:rPr lang="ko-KR" altLang="en-US" smtClean="0"/>
              <a:pPr/>
              <a:t>‹Nº›</a:t>
            </a:fld>
            <a:endParaRPr lang="ko-KR" altLang="en-US"/>
          </a:p>
        </p:txBody>
      </p:sp>
      <p:sp>
        <p:nvSpPr>
          <p:cNvPr id="8" name="제목 1"/>
          <p:cNvSpPr>
            <a:spLocks noGrp="1"/>
          </p:cNvSpPr>
          <p:nvPr>
            <p:ph type="ctrTitle"/>
          </p:nvPr>
        </p:nvSpPr>
        <p:spPr>
          <a:xfrm>
            <a:off x="5757411" y="1273434"/>
            <a:ext cx="5648381" cy="2321585"/>
          </a:xfrm>
        </p:spPr>
        <p:txBody>
          <a:bodyPr vert="horz" wrap="square" lIns="99569" tIns="49785" rIns="99569" bIns="49785" numCol="1" rtlCol="0" anchor="t" anchorCtr="0" compatLnSpc="1">
            <a:prstTxWarp prst="textNoShape">
              <a:avLst/>
            </a:prstTxWarp>
            <a:noAutofit/>
          </a:bodyPr>
          <a:lstStyle>
            <a:lvl1pPr marL="0" indent="0" algn="r" defTabSz="995491" rtl="0" eaLnBrk="1" fontAlgn="base" latinLnBrk="1" hangingPunct="1">
              <a:lnSpc>
                <a:spcPct val="100000"/>
              </a:lnSpc>
              <a:spcBef>
                <a:spcPct val="0"/>
              </a:spcBef>
              <a:spcAft>
                <a:spcPct val="0"/>
              </a:spcAft>
              <a:buClr>
                <a:schemeClr val="hlink"/>
              </a:buClr>
              <a:buFont typeface="굴림체" pitchFamily="49" charset="-127"/>
              <a:buNone/>
              <a:defRPr lang="ko-KR" altLang="en-US" sz="7199" kern="1200" baseline="0" dirty="0">
                <a:solidFill>
                  <a:srgbClr val="E15134"/>
                </a:solidFill>
                <a:effectLst/>
                <a:latin typeface="+mj-lt"/>
                <a:ea typeface="맑은 고딕" pitchFamily="50" charset="-127"/>
                <a:cs typeface="+mj-cs"/>
              </a:defRPr>
            </a:lvl1pPr>
          </a:lstStyle>
          <a:p>
            <a:endParaRPr lang="ko-KR" altLang="en-US" dirty="0"/>
          </a:p>
        </p:txBody>
      </p:sp>
    </p:spTree>
    <p:extLst>
      <p:ext uri="{BB962C8B-B14F-4D97-AF65-F5344CB8AC3E}">
        <p14:creationId xmlns:p14="http://schemas.microsoft.com/office/powerpoint/2010/main" val="50625097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제목 개체 틀 1"/>
          <p:cNvSpPr>
            <a:spLocks noGrp="1"/>
          </p:cNvSpPr>
          <p:nvPr>
            <p:ph type="title"/>
          </p:nvPr>
        </p:nvSpPr>
        <p:spPr>
          <a:xfrm>
            <a:off x="609601" y="19026"/>
            <a:ext cx="10972800" cy="796908"/>
          </a:xfrm>
          <a:prstGeom prst="rect">
            <a:avLst/>
          </a:prstGeom>
        </p:spPr>
        <p:txBody>
          <a:bodyPr vert="horz" lIns="99569" tIns="49785" rIns="99569" bIns="49785" rtlCol="0" anchor="ctr">
            <a:normAutofit/>
          </a:bodyPr>
          <a:lstStyle/>
          <a:p>
            <a:r>
              <a:rPr lang="ko-KR" altLang="en-US" dirty="0"/>
              <a:t>마스터 제목 스타일 편집</a:t>
            </a:r>
          </a:p>
        </p:txBody>
      </p:sp>
      <p:sp>
        <p:nvSpPr>
          <p:cNvPr id="3" name="텍스트 개체 틀 2"/>
          <p:cNvSpPr>
            <a:spLocks noGrp="1"/>
          </p:cNvSpPr>
          <p:nvPr>
            <p:ph type="body" idx="1"/>
          </p:nvPr>
        </p:nvSpPr>
        <p:spPr>
          <a:xfrm>
            <a:off x="609601" y="1062021"/>
            <a:ext cx="10972800" cy="5286412"/>
          </a:xfrm>
          <a:prstGeom prst="rect">
            <a:avLst/>
          </a:prstGeom>
        </p:spPr>
        <p:txBody>
          <a:bodyPr vert="horz" lIns="99569" tIns="49785" rIns="99569" bIns="49785" rtlCol="0">
            <a:normAutofit/>
          </a:bodyPr>
          <a:lstStyle/>
          <a:p>
            <a:pPr lvl="0"/>
            <a:r>
              <a:rPr lang="ko-KR" altLang="en-US" dirty="0"/>
              <a:t>마스터 텍스트 스타일을 편집합니다</a:t>
            </a:r>
          </a:p>
          <a:p>
            <a:pPr lvl="1"/>
            <a:r>
              <a:rPr lang="ko-KR" altLang="en-US" dirty="0"/>
              <a:t>둘째 수준</a:t>
            </a:r>
          </a:p>
          <a:p>
            <a:pPr lvl="2"/>
            <a:r>
              <a:rPr lang="ko-KR" altLang="en-US" dirty="0"/>
              <a:t>셋째 수준</a:t>
            </a:r>
          </a:p>
          <a:p>
            <a:pPr lvl="3"/>
            <a:r>
              <a:rPr lang="ko-KR" altLang="en-US" dirty="0"/>
              <a:t>넷째 수준</a:t>
            </a:r>
          </a:p>
          <a:p>
            <a:pPr lvl="4"/>
            <a:r>
              <a:rPr lang="ko-KR" altLang="en-US" dirty="0"/>
              <a:t>다섯째 수준</a:t>
            </a:r>
          </a:p>
        </p:txBody>
      </p:sp>
      <p:sp>
        <p:nvSpPr>
          <p:cNvPr id="4" name="날짜 개체 틀 3"/>
          <p:cNvSpPr>
            <a:spLocks noGrp="1"/>
          </p:cNvSpPr>
          <p:nvPr>
            <p:ph type="dt" sz="half" idx="2"/>
          </p:nvPr>
        </p:nvSpPr>
        <p:spPr>
          <a:xfrm>
            <a:off x="609601" y="6429399"/>
            <a:ext cx="2844800" cy="292079"/>
          </a:xfrm>
          <a:prstGeom prst="rect">
            <a:avLst/>
          </a:prstGeom>
        </p:spPr>
        <p:txBody>
          <a:bodyPr vert="horz" lIns="99569" tIns="49785" rIns="99569" bIns="49785" rtlCol="0" anchor="ctr"/>
          <a:lstStyle>
            <a:lvl1pPr algn="l">
              <a:defRPr sz="1300">
                <a:solidFill>
                  <a:schemeClr val="tx1">
                    <a:tint val="75000"/>
                  </a:schemeClr>
                </a:solidFill>
              </a:defRPr>
            </a:lvl1pPr>
          </a:lstStyle>
          <a:p>
            <a:fld id="{ED3D6733-6F27-4404-AB51-585418F146E5}" type="datetimeFigureOut">
              <a:rPr lang="ko-KR" altLang="en-US" smtClean="0"/>
              <a:pPr/>
              <a:t>2022-12-30</a:t>
            </a:fld>
            <a:endParaRPr lang="ko-KR" altLang="en-US"/>
          </a:p>
        </p:txBody>
      </p:sp>
      <p:sp>
        <p:nvSpPr>
          <p:cNvPr id="5" name="바닥글 개체 틀 4"/>
          <p:cNvSpPr>
            <a:spLocks noGrp="1"/>
          </p:cNvSpPr>
          <p:nvPr>
            <p:ph type="ftr" sz="quarter" idx="3"/>
          </p:nvPr>
        </p:nvSpPr>
        <p:spPr>
          <a:xfrm>
            <a:off x="4165602" y="6429399"/>
            <a:ext cx="3860800" cy="292079"/>
          </a:xfrm>
          <a:prstGeom prst="rect">
            <a:avLst/>
          </a:prstGeom>
        </p:spPr>
        <p:txBody>
          <a:bodyPr vert="horz" lIns="99569" tIns="49785" rIns="99569" bIns="49785" rtlCol="0" anchor="ctr"/>
          <a:lstStyle>
            <a:lvl1pPr algn="ctr">
              <a:defRPr sz="1300">
                <a:solidFill>
                  <a:schemeClr val="tx1">
                    <a:tint val="75000"/>
                  </a:schemeClr>
                </a:solidFill>
              </a:defRPr>
            </a:lvl1pPr>
          </a:lstStyle>
          <a:p>
            <a:endParaRPr lang="ko-KR" altLang="en-US"/>
          </a:p>
        </p:txBody>
      </p:sp>
      <p:sp>
        <p:nvSpPr>
          <p:cNvPr id="6" name="슬라이드 번호 개체 틀 5"/>
          <p:cNvSpPr>
            <a:spLocks noGrp="1"/>
          </p:cNvSpPr>
          <p:nvPr>
            <p:ph type="sldNum" sz="quarter" idx="4"/>
          </p:nvPr>
        </p:nvSpPr>
        <p:spPr>
          <a:xfrm>
            <a:off x="8737601" y="6429399"/>
            <a:ext cx="2844800" cy="292079"/>
          </a:xfrm>
          <a:prstGeom prst="rect">
            <a:avLst/>
          </a:prstGeom>
        </p:spPr>
        <p:txBody>
          <a:bodyPr vert="horz" lIns="99569" tIns="49785" rIns="99569" bIns="49785" rtlCol="0" anchor="ctr"/>
          <a:lstStyle>
            <a:lvl1pPr algn="r">
              <a:defRPr sz="1300">
                <a:solidFill>
                  <a:schemeClr val="tx1">
                    <a:tint val="75000"/>
                  </a:schemeClr>
                </a:solidFill>
              </a:defRPr>
            </a:lvl1pPr>
          </a:lstStyle>
          <a:p>
            <a:fld id="{EE6BC638-39B7-4287-91A7-2A3DDA573295}" type="slidenum">
              <a:rPr lang="ko-KR" altLang="en-US" smtClean="0"/>
              <a:pPr/>
              <a:t>‹Nº›</a:t>
            </a:fld>
            <a:endParaRPr lang="ko-KR" altLang="en-US"/>
          </a:p>
        </p:txBody>
      </p:sp>
    </p:spTree>
    <p:extLst>
      <p:ext uri="{BB962C8B-B14F-4D97-AF65-F5344CB8AC3E}">
        <p14:creationId xmlns:p14="http://schemas.microsoft.com/office/powerpoint/2010/main" val="973215170"/>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Lst>
  <p:txStyles>
    <p:title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p:titleStyle>
    <p:body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ko-KR"/>
      </a:defPPr>
      <a:lvl1pPr marL="0" algn="l" defTabSz="995491" rtl="0" eaLnBrk="1" latinLnBrk="1" hangingPunct="1">
        <a:defRPr sz="2000" kern="1200">
          <a:solidFill>
            <a:schemeClr val="tx1"/>
          </a:solidFill>
          <a:latin typeface="+mn-lt"/>
          <a:ea typeface="+mn-ea"/>
          <a:cs typeface="+mn-cs"/>
        </a:defRPr>
      </a:lvl1pPr>
      <a:lvl2pPr marL="497745" algn="l" defTabSz="995491" rtl="0" eaLnBrk="1" latinLnBrk="1" hangingPunct="1">
        <a:defRPr sz="2000" kern="1200">
          <a:solidFill>
            <a:schemeClr val="tx1"/>
          </a:solidFill>
          <a:latin typeface="+mn-lt"/>
          <a:ea typeface="+mn-ea"/>
          <a:cs typeface="+mn-cs"/>
        </a:defRPr>
      </a:lvl2pPr>
      <a:lvl3pPr marL="995491" algn="l" defTabSz="995491" rtl="0" eaLnBrk="1" latinLnBrk="1" hangingPunct="1">
        <a:defRPr sz="2000" kern="1200">
          <a:solidFill>
            <a:schemeClr val="tx1"/>
          </a:solidFill>
          <a:latin typeface="+mn-lt"/>
          <a:ea typeface="+mn-ea"/>
          <a:cs typeface="+mn-cs"/>
        </a:defRPr>
      </a:lvl3pPr>
      <a:lvl4pPr marL="1493236" algn="l" defTabSz="995491" rtl="0" eaLnBrk="1" latinLnBrk="1" hangingPunct="1">
        <a:defRPr sz="2000" kern="1200">
          <a:solidFill>
            <a:schemeClr val="tx1"/>
          </a:solidFill>
          <a:latin typeface="+mn-lt"/>
          <a:ea typeface="+mn-ea"/>
          <a:cs typeface="+mn-cs"/>
        </a:defRPr>
      </a:lvl4pPr>
      <a:lvl5pPr marL="1990982" algn="l" defTabSz="995491" rtl="0" eaLnBrk="1" latinLnBrk="1" hangingPunct="1">
        <a:defRPr sz="2000" kern="1200">
          <a:solidFill>
            <a:schemeClr val="tx1"/>
          </a:solidFill>
          <a:latin typeface="+mn-lt"/>
          <a:ea typeface="+mn-ea"/>
          <a:cs typeface="+mn-cs"/>
        </a:defRPr>
      </a:lvl5pPr>
      <a:lvl6pPr marL="2488727" algn="l" defTabSz="995491" rtl="0" eaLnBrk="1" latinLnBrk="1" hangingPunct="1">
        <a:defRPr sz="2000" kern="1200">
          <a:solidFill>
            <a:schemeClr val="tx1"/>
          </a:solidFill>
          <a:latin typeface="+mn-lt"/>
          <a:ea typeface="+mn-ea"/>
          <a:cs typeface="+mn-cs"/>
        </a:defRPr>
      </a:lvl6pPr>
      <a:lvl7pPr marL="2986473" algn="l" defTabSz="995491" rtl="0" eaLnBrk="1" latinLnBrk="1" hangingPunct="1">
        <a:defRPr sz="2000" kern="1200">
          <a:solidFill>
            <a:schemeClr val="tx1"/>
          </a:solidFill>
          <a:latin typeface="+mn-lt"/>
          <a:ea typeface="+mn-ea"/>
          <a:cs typeface="+mn-cs"/>
        </a:defRPr>
      </a:lvl7pPr>
      <a:lvl8pPr marL="3484219" algn="l" defTabSz="995491" rtl="0" eaLnBrk="1" latinLnBrk="1" hangingPunct="1">
        <a:defRPr sz="2000" kern="1200">
          <a:solidFill>
            <a:schemeClr val="tx1"/>
          </a:solidFill>
          <a:latin typeface="+mn-lt"/>
          <a:ea typeface="+mn-ea"/>
          <a:cs typeface="+mn-cs"/>
        </a:defRPr>
      </a:lvl8pPr>
      <a:lvl9pPr marL="3981964" algn="l" defTabSz="995491" rtl="0" eaLnBrk="1" latinLnBrk="1"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1.wdp"/><Relationship Id="rId7" Type="http://schemas.microsoft.com/office/2007/relationships/hdphoto" Target="../media/hdphoto2.wdp"/><Relationship Id="rId2" Type="http://schemas.openxmlformats.org/officeDocument/2006/relationships/image" Target="../media/image9.png"/><Relationship Id="rId1" Type="http://schemas.openxmlformats.org/officeDocument/2006/relationships/slideLayout" Target="../slideLayouts/slideLayout4.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microsoft.com/office/2007/relationships/hdphoto" Target="../media/hdphoto3.wdp"/></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video" Target="../media/media1.mp4"/><Relationship Id="rId1" Type="http://schemas.microsoft.com/office/2007/relationships/media" Target="../media/media1.mp4"/><Relationship Id="rId6" Type="http://schemas.microsoft.com/office/2007/relationships/hdphoto" Target="../media/hdphoto4.wdp"/><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5.xml"/><Relationship Id="rId6" Type="http://schemas.microsoft.com/office/2007/relationships/hdphoto" Target="../media/hdphoto5.wdp"/><Relationship Id="rId5" Type="http://schemas.openxmlformats.org/officeDocument/2006/relationships/image" Target="../media/image26.png"/><Relationship Id="rId4" Type="http://schemas.openxmlformats.org/officeDocument/2006/relationships/hyperlink" Target="https://es.wikipedia.org/wiki/Organizaci%C3%B3n_territorial_de_los_Estados_Unidos#/media/Archivo:United_States,_administrative_divisions_-_de_-_colored.svg" TargetMode="External"/></Relationships>
</file>

<file path=ppt/slides/_rels/slide19.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3.png"/><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36.png"/><Relationship Id="rId7" Type="http://schemas.openxmlformats.org/officeDocument/2006/relationships/image" Target="../media/image40.png"/><Relationship Id="rId2" Type="http://schemas.openxmlformats.org/officeDocument/2006/relationships/image" Target="../media/image35.png"/><Relationship Id="rId1" Type="http://schemas.openxmlformats.org/officeDocument/2006/relationships/slideLayout" Target="../slideLayouts/slideLayout5.xml"/><Relationship Id="rId6" Type="http://schemas.openxmlformats.org/officeDocument/2006/relationships/image" Target="../media/image39.png"/><Relationship Id="rId5" Type="http://schemas.openxmlformats.org/officeDocument/2006/relationships/image" Target="../media/image38.png"/><Relationship Id="rId4" Type="http://schemas.openxmlformats.org/officeDocument/2006/relationships/image" Target="../media/image37.png"/></Relationships>
</file>

<file path=ppt/slides/_rels/slide27.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5.xml"/><Relationship Id="rId5" Type="http://schemas.microsoft.com/office/2007/relationships/hdphoto" Target="../media/hdphoto6.wdp"/><Relationship Id="rId4" Type="http://schemas.openxmlformats.org/officeDocument/2006/relationships/image" Target="../media/image43.png"/></Relationships>
</file>

<file path=ppt/slides/_rels/slide28.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image" Target="../media/image45.png"/><Relationship Id="rId1" Type="http://schemas.openxmlformats.org/officeDocument/2006/relationships/slideLayout" Target="../slideLayouts/slideLayout5.xml"/><Relationship Id="rId4" Type="http://schemas.microsoft.com/office/2007/relationships/hdphoto" Target="../media/hdphoto7.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image" Target="../media/image48.jpeg"/><Relationship Id="rId1" Type="http://schemas.openxmlformats.org/officeDocument/2006/relationships/slideLayout" Target="../slideLayouts/slideLayout5.xml"/><Relationship Id="rId5" Type="http://schemas.microsoft.com/office/2007/relationships/hdphoto" Target="../media/hdphoto8.wdp"/><Relationship Id="rId4" Type="http://schemas.openxmlformats.org/officeDocument/2006/relationships/image" Target="../media/image50.png"/></Relationships>
</file>

<file path=ppt/slides/_rels/slide32.xml.rels><?xml version="1.0" encoding="UTF-8" standalone="yes"?>
<Relationships xmlns="http://schemas.openxmlformats.org/package/2006/relationships"><Relationship Id="rId3" Type="http://schemas.openxmlformats.org/officeDocument/2006/relationships/hyperlink" Target="https://colab.research.google.com/drive/1KXigi9SSUhX_R0yf7e16sVirdwtCOUR0?usp=sharing" TargetMode="External"/><Relationship Id="rId2" Type="http://schemas.openxmlformats.org/officeDocument/2006/relationships/hyperlink" Target="https://colab.research.google.com/drive/1-rs9JmAMu7gYvE7fSSGZAEUqtLW444Yj?usp=sharing" TargetMode="External"/><Relationship Id="rId1" Type="http://schemas.openxmlformats.org/officeDocument/2006/relationships/slideLayout" Target="../slideLayouts/slideLayout3.xml"/><Relationship Id="rId6" Type="http://schemas.openxmlformats.org/officeDocument/2006/relationships/hyperlink" Target="https://colab.research.google.com/drive/1_Xh2-bf9n1Gb16BA9OAmGgqqYLdakMs4?usp=sharing" TargetMode="External"/><Relationship Id="rId5" Type="http://schemas.openxmlformats.org/officeDocument/2006/relationships/hyperlink" Target="https://colab.research.google.com/drive/1Gl9ltS8WuUFMyEkx3Ee4Dg4wEeScKpR3?usp=sharing" TargetMode="External"/><Relationship Id="rId4" Type="http://schemas.openxmlformats.org/officeDocument/2006/relationships/hyperlink" Target="https://colab.research.google.com/drive/1xn_oRdDKvrTYIeuK6pXqvW_gGF21j_Eu?usp=sharing"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hyperlink" Target="https://github.com/leguizamonae/Pollution"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hyperlink" Target="https://console.cloud.google.com/marketplace/product/epa/historical-air-quality" TargetMode="External"/><Relationship Id="rId2" Type="http://schemas.openxmlformats.org/officeDocument/2006/relationships/hyperlink" Target="https://www.kaggle.com/datasets/alpacanonymous/us-pollution-20002021" TargetMode="External"/><Relationship Id="rId1" Type="http://schemas.openxmlformats.org/officeDocument/2006/relationships/slideLayout" Target="../slideLayouts/slideLayout3.xml"/><Relationship Id="rId4" Type="http://schemas.openxmlformats.org/officeDocument/2006/relationships/hyperlink" Target="https://aqs.epa.gov/aqsweb/documents/data_api.html"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부제목 7"/>
          <p:cNvSpPr>
            <a:spLocks noGrp="1"/>
          </p:cNvSpPr>
          <p:nvPr>
            <p:ph type="subTitle" idx="1"/>
          </p:nvPr>
        </p:nvSpPr>
        <p:spPr>
          <a:xfrm>
            <a:off x="0" y="6274544"/>
            <a:ext cx="3335396" cy="545024"/>
          </a:xfrm>
        </p:spPr>
        <p:txBody>
          <a:bodyPr/>
          <a:lstStyle/>
          <a:p>
            <a:br>
              <a:rPr lang="es-ES" altLang="en-US" sz="1400" dirty="0"/>
            </a:br>
            <a:r>
              <a:rPr lang="es-ES" altLang="en-US" sz="1400" dirty="0"/>
              <a:t>Estudiante: </a:t>
            </a:r>
            <a:r>
              <a:rPr lang="es-ES" altLang="en-US" sz="1400" b="1" dirty="0"/>
              <a:t>Alejandro E. Leguizamón</a:t>
            </a:r>
          </a:p>
          <a:p>
            <a:endParaRPr lang="en-US" altLang="ko-KR" sz="1400" dirty="0"/>
          </a:p>
        </p:txBody>
      </p:sp>
      <p:sp>
        <p:nvSpPr>
          <p:cNvPr id="7" name="제목 6"/>
          <p:cNvSpPr>
            <a:spLocks noGrp="1"/>
          </p:cNvSpPr>
          <p:nvPr>
            <p:ph type="ctrTitle"/>
          </p:nvPr>
        </p:nvSpPr>
        <p:spPr>
          <a:xfrm>
            <a:off x="182880" y="880866"/>
            <a:ext cx="7262580" cy="2251907"/>
          </a:xfrm>
        </p:spPr>
        <p:txBody>
          <a:bodyPr/>
          <a:lstStyle/>
          <a:p>
            <a:pPr algn="ctr"/>
            <a:r>
              <a:rPr lang="es-ES" altLang="ko-KR" sz="4399" b="1" dirty="0">
                <a:solidFill>
                  <a:schemeClr val="tx1">
                    <a:lumMod val="75000"/>
                    <a:lumOff val="25000"/>
                  </a:schemeClr>
                </a:solidFill>
                <a:cs typeface="+mn-cs"/>
              </a:rPr>
              <a:t>CONTAMINACIÓN DE AIRE EN ESTADOS UNIDOS</a:t>
            </a:r>
            <a:endParaRPr lang="ko-KR" altLang="en-US" sz="4399" b="1" dirty="0">
              <a:solidFill>
                <a:schemeClr val="tx1">
                  <a:lumMod val="75000"/>
                  <a:lumOff val="25000"/>
                </a:schemeClr>
              </a:solidFill>
              <a:cs typeface="+mn-cs"/>
            </a:endParaRPr>
          </a:p>
        </p:txBody>
      </p:sp>
      <p:sp>
        <p:nvSpPr>
          <p:cNvPr id="3" name="Rectángulo 2">
            <a:extLst>
              <a:ext uri="{FF2B5EF4-FFF2-40B4-BE49-F238E27FC236}">
                <a16:creationId xmlns:a16="http://schemas.microsoft.com/office/drawing/2014/main" id="{0FC94816-A0BA-4DFA-BEDE-2949A155C78E}"/>
              </a:ext>
            </a:extLst>
          </p:cNvPr>
          <p:cNvSpPr/>
          <p:nvPr/>
        </p:nvSpPr>
        <p:spPr>
          <a:xfrm>
            <a:off x="10138917" y="6322301"/>
            <a:ext cx="1429770" cy="461665"/>
          </a:xfrm>
          <a:prstGeom prst="rect">
            <a:avLst/>
          </a:prstGeom>
          <a:noFill/>
          <a:ln w="9525">
            <a:noFill/>
            <a:miter lim="800000"/>
            <a:headEnd/>
            <a:tailEnd/>
          </a:ln>
        </p:spPr>
        <p:txBody>
          <a:bodyPr vert="horz" wrap="square" lIns="99569" tIns="49785" rIns="99569" bIns="49785" numCol="1" rtlCol="0" anchor="t" anchorCtr="0" compatLnSpc="1">
            <a:prstTxWarp prst="textNoShape">
              <a:avLst/>
            </a:prstTxWarp>
            <a:noAutofit/>
          </a:bodyPr>
          <a:lstStyle/>
          <a:p>
            <a:pPr defTabSz="995491" fontAlgn="base">
              <a:spcBef>
                <a:spcPct val="0"/>
              </a:spcBef>
              <a:spcAft>
                <a:spcPct val="0"/>
              </a:spcAft>
              <a:buClr>
                <a:schemeClr val="hlink"/>
              </a:buClr>
            </a:pPr>
            <a:r>
              <a:rPr lang="es-ES" altLang="en-US" sz="1200" dirty="0">
                <a:solidFill>
                  <a:srgbClr val="FF9E53"/>
                </a:solidFill>
                <a:latin typeface="+mj-lt"/>
                <a:ea typeface="맑은 고딕" pitchFamily="50" charset="-127"/>
                <a:cs typeface="+mj-cs"/>
              </a:rPr>
              <a:t>Comisión 29800</a:t>
            </a:r>
          </a:p>
        </p:txBody>
      </p:sp>
      <p:sp>
        <p:nvSpPr>
          <p:cNvPr id="33" name="제목 6">
            <a:extLst>
              <a:ext uri="{FF2B5EF4-FFF2-40B4-BE49-F238E27FC236}">
                <a16:creationId xmlns:a16="http://schemas.microsoft.com/office/drawing/2014/main" id="{5DA58B6A-82C7-4869-ACDB-E1362B2AD007}"/>
              </a:ext>
            </a:extLst>
          </p:cNvPr>
          <p:cNvSpPr txBox="1">
            <a:spLocks/>
          </p:cNvSpPr>
          <p:nvPr/>
        </p:nvSpPr>
        <p:spPr>
          <a:xfrm>
            <a:off x="182880" y="4852531"/>
            <a:ext cx="5373176" cy="417285"/>
          </a:xfrm>
          <a:prstGeom prst="rect">
            <a:avLst/>
          </a:prstGeom>
          <a:noFill/>
          <a:ln w="9525">
            <a:noFill/>
            <a:miter lim="800000"/>
            <a:headEnd/>
            <a:tailEnd/>
          </a:ln>
        </p:spPr>
        <p:txBody>
          <a:bodyPr vert="horz" wrap="square" lIns="99569" tIns="49785" rIns="99569" bIns="49785" numCol="1" rtlCol="0" anchor="t" anchorCtr="0" compatLnSpc="1">
            <a:prstTxWarp prst="textNoShape">
              <a:avLst/>
            </a:prstTxWarp>
            <a:noAutofit/>
          </a:bodyPr>
          <a:lstStyle>
            <a:lvl1pPr indent="0" defTabSz="995491" fontAlgn="base">
              <a:lnSpc>
                <a:spcPct val="100000"/>
              </a:lnSpc>
              <a:spcBef>
                <a:spcPct val="0"/>
              </a:spcBef>
              <a:spcAft>
                <a:spcPct val="0"/>
              </a:spcAft>
              <a:buClr>
                <a:schemeClr val="hlink"/>
              </a:buClr>
              <a:buFont typeface="굴림체" pitchFamily="49" charset="-127"/>
              <a:buNone/>
              <a:defRPr lang="ko-KR" altLang="en-US" sz="1200" baseline="0" dirty="0">
                <a:solidFill>
                  <a:srgbClr val="FF9E53"/>
                </a:solidFill>
                <a:effectLst/>
                <a:latin typeface="+mj-lt"/>
                <a:ea typeface="맑은 고딕" pitchFamily="50" charset="-127"/>
                <a:cs typeface="+mj-cs"/>
              </a:defRPr>
            </a:lvl1pPr>
            <a:lvl2pPr marL="497745" indent="0" algn="ctr" defTabSz="995491">
              <a:spcBef>
                <a:spcPct val="20000"/>
              </a:spcBef>
              <a:buFont typeface="Arial" pitchFamily="34" charset="0"/>
              <a:buNone/>
              <a:defRPr lang="ko-KR" altLang="en-US" sz="2000">
                <a:solidFill>
                  <a:schemeClr val="tx1">
                    <a:tint val="75000"/>
                  </a:schemeClr>
                </a:solidFill>
                <a:latin typeface="맑은 고딕" pitchFamily="50" charset="-127"/>
                <a:ea typeface="맑은 고딕" pitchFamily="50" charset="-127"/>
              </a:defRPr>
            </a:lvl2pPr>
            <a:lvl3pPr marL="995491" indent="0" algn="ctr" defTabSz="995491">
              <a:spcBef>
                <a:spcPct val="20000"/>
              </a:spcBef>
              <a:buFont typeface="Arial" pitchFamily="34" charset="0"/>
              <a:buNone/>
              <a:defRPr lang="ko-KR" altLang="en-US" sz="2000">
                <a:solidFill>
                  <a:schemeClr val="tx1">
                    <a:tint val="75000"/>
                  </a:schemeClr>
                </a:solidFill>
                <a:latin typeface="맑은 고딕" pitchFamily="50" charset="-127"/>
                <a:ea typeface="맑은 고딕" pitchFamily="50" charset="-127"/>
              </a:defRPr>
            </a:lvl3pPr>
            <a:lvl4pPr marL="1493236" indent="0" algn="ctr" defTabSz="995491">
              <a:spcBef>
                <a:spcPct val="20000"/>
              </a:spcBef>
              <a:buFont typeface="Arial" pitchFamily="34" charset="0"/>
              <a:buNone/>
              <a:defRPr lang="ko-KR" altLang="en-US" sz="2000">
                <a:solidFill>
                  <a:schemeClr val="tx1">
                    <a:tint val="75000"/>
                  </a:schemeClr>
                </a:solidFill>
                <a:latin typeface="맑은 고딕" pitchFamily="50" charset="-127"/>
                <a:ea typeface="맑은 고딕" pitchFamily="50" charset="-127"/>
              </a:defRPr>
            </a:lvl4pPr>
            <a:lvl5pPr marL="1990982" indent="0" algn="ctr" defTabSz="995491">
              <a:spcBef>
                <a:spcPct val="20000"/>
              </a:spcBef>
              <a:buFont typeface="Arial" pitchFamily="34" charset="0"/>
              <a:buNone/>
              <a:defRPr lang="ko-KR" altLang="en-US" sz="2000">
                <a:solidFill>
                  <a:schemeClr val="tx1">
                    <a:tint val="75000"/>
                  </a:schemeClr>
                </a:solidFill>
                <a:latin typeface="맑은 고딕" pitchFamily="50" charset="-127"/>
                <a:ea typeface="맑은 고딕" pitchFamily="50" charset="-127"/>
              </a:defRPr>
            </a:lvl5pPr>
            <a:lvl6pPr marL="2488727" indent="0" algn="ctr" defTabSz="995491">
              <a:spcBef>
                <a:spcPct val="20000"/>
              </a:spcBef>
              <a:buFont typeface="Arial" pitchFamily="34" charset="0"/>
              <a:buNone/>
              <a:defRPr sz="2200">
                <a:solidFill>
                  <a:schemeClr val="tx1">
                    <a:tint val="75000"/>
                  </a:schemeClr>
                </a:solidFill>
              </a:defRPr>
            </a:lvl6pPr>
            <a:lvl7pPr marL="2986473" indent="0" algn="ctr" defTabSz="995491">
              <a:spcBef>
                <a:spcPct val="20000"/>
              </a:spcBef>
              <a:buFont typeface="Arial" pitchFamily="34" charset="0"/>
              <a:buNone/>
              <a:defRPr sz="2200">
                <a:solidFill>
                  <a:schemeClr val="tx1">
                    <a:tint val="75000"/>
                  </a:schemeClr>
                </a:solidFill>
              </a:defRPr>
            </a:lvl7pPr>
            <a:lvl8pPr marL="3484219" indent="0" algn="ctr" defTabSz="995491">
              <a:spcBef>
                <a:spcPct val="20000"/>
              </a:spcBef>
              <a:buFont typeface="Arial" pitchFamily="34" charset="0"/>
              <a:buNone/>
              <a:defRPr sz="2200">
                <a:solidFill>
                  <a:schemeClr val="tx1">
                    <a:tint val="75000"/>
                  </a:schemeClr>
                </a:solidFill>
              </a:defRPr>
            </a:lvl8pPr>
            <a:lvl9pPr marL="3981964" indent="0" algn="ctr" defTabSz="995491">
              <a:spcBef>
                <a:spcPct val="20000"/>
              </a:spcBef>
              <a:buFont typeface="Arial" pitchFamily="34" charset="0"/>
              <a:buNone/>
              <a:defRPr sz="2200">
                <a:solidFill>
                  <a:schemeClr val="tx1">
                    <a:tint val="75000"/>
                  </a:schemeClr>
                </a:solidFill>
              </a:defRPr>
            </a:lvl9pPr>
          </a:lstStyle>
          <a:p>
            <a:pPr algn="ctr"/>
            <a:r>
              <a:rPr lang="es-ES" altLang="ko-KR" sz="4400" b="1" cap="all" dirty="0">
                <a:latin typeface="Agency FB" panose="020B0503020202020204" pitchFamily="34" charset="0"/>
              </a:rPr>
              <a:t>TRABAJO PRÁCTICO</a:t>
            </a:r>
          </a:p>
          <a:p>
            <a:pPr algn="ctr"/>
            <a:r>
              <a:rPr lang="es-ES" altLang="ko-KR" sz="3200" b="1" cap="all" dirty="0">
                <a:latin typeface="Agency FB" panose="020B0503020202020204" pitchFamily="34" charset="0"/>
              </a:rPr>
              <a:t>DATA SCIENCE</a:t>
            </a:r>
            <a:endParaRPr lang="es-ES" sz="3200" b="1" cap="all" dirty="0">
              <a:latin typeface="Agency FB" panose="020B0503020202020204" pitchFamily="34" charset="0"/>
            </a:endParaRPr>
          </a:p>
        </p:txBody>
      </p:sp>
      <p:pic>
        <p:nvPicPr>
          <p:cNvPr id="1028" name="Picture 4" descr="Coderhouse: Review, Opiniones y Análisis | EdTechReviews">
            <a:extLst>
              <a:ext uri="{FF2B5EF4-FFF2-40B4-BE49-F238E27FC236}">
                <a16:creationId xmlns:a16="http://schemas.microsoft.com/office/drawing/2014/main" id="{5CFC5A54-E3ED-4C5D-897E-0FCF50F6175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343226" y="5641145"/>
            <a:ext cx="681156" cy="6811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66622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a:solidFill>
                  <a:srgbClr val="FEECBE"/>
                </a:solidFill>
              </a:rPr>
              <a:t>METADATA</a:t>
            </a:r>
          </a:p>
        </p:txBody>
      </p:sp>
      <p:sp>
        <p:nvSpPr>
          <p:cNvPr id="12" name="Rectángulo 11">
            <a:extLst>
              <a:ext uri="{FF2B5EF4-FFF2-40B4-BE49-F238E27FC236}">
                <a16:creationId xmlns:a16="http://schemas.microsoft.com/office/drawing/2014/main" id="{B289CBE0-8359-440B-B263-4052D91E919D}"/>
              </a:ext>
            </a:extLst>
          </p:cNvPr>
          <p:cNvSpPr/>
          <p:nvPr/>
        </p:nvSpPr>
        <p:spPr>
          <a:xfrm>
            <a:off x="6789260" y="5119239"/>
            <a:ext cx="1413581" cy="400110"/>
          </a:xfrm>
          <a:prstGeom prst="rect">
            <a:avLst/>
          </a:prstGeom>
        </p:spPr>
        <p:txBody>
          <a:bodyPr wrap="square">
            <a:spAutoFit/>
          </a:bodyPr>
          <a:lstStyle/>
          <a:p>
            <a:pPr algn="ctr"/>
            <a:r>
              <a:rPr lang="es-AR" sz="2000" b="1" dirty="0">
                <a:solidFill>
                  <a:srgbClr val="212121"/>
                </a:solidFill>
                <a:latin typeface="+mj-lt"/>
              </a:rPr>
              <a:t>CIUDADES</a:t>
            </a:r>
            <a:endParaRPr lang="es-ES" sz="2000" b="0" i="0" dirty="0">
              <a:solidFill>
                <a:srgbClr val="212121"/>
              </a:solidFill>
              <a:effectLst/>
              <a:latin typeface="+mj-lt"/>
            </a:endParaRPr>
          </a:p>
        </p:txBody>
      </p:sp>
      <p:sp>
        <p:nvSpPr>
          <p:cNvPr id="13" name="Rectángulo 12">
            <a:extLst>
              <a:ext uri="{FF2B5EF4-FFF2-40B4-BE49-F238E27FC236}">
                <a16:creationId xmlns:a16="http://schemas.microsoft.com/office/drawing/2014/main" id="{B0C546E7-7BED-4A59-9FBD-22CBCF3A2C2C}"/>
              </a:ext>
            </a:extLst>
          </p:cNvPr>
          <p:cNvSpPr/>
          <p:nvPr/>
        </p:nvSpPr>
        <p:spPr>
          <a:xfrm>
            <a:off x="6793559" y="3443655"/>
            <a:ext cx="1413581" cy="400110"/>
          </a:xfrm>
          <a:prstGeom prst="rect">
            <a:avLst/>
          </a:prstGeom>
        </p:spPr>
        <p:txBody>
          <a:bodyPr wrap="square">
            <a:spAutoFit/>
          </a:bodyPr>
          <a:lstStyle/>
          <a:p>
            <a:pPr algn="ctr"/>
            <a:r>
              <a:rPr lang="es-AR" sz="2000" b="1" dirty="0">
                <a:solidFill>
                  <a:srgbClr val="212121"/>
                </a:solidFill>
                <a:latin typeface="+mj-lt"/>
              </a:rPr>
              <a:t>ESTADOS</a:t>
            </a:r>
            <a:endParaRPr lang="es-ES" sz="2000" b="0" i="0" dirty="0">
              <a:solidFill>
                <a:srgbClr val="212121"/>
              </a:solidFill>
              <a:effectLst/>
              <a:latin typeface="+mj-lt"/>
            </a:endParaRPr>
          </a:p>
        </p:txBody>
      </p:sp>
      <p:sp>
        <p:nvSpPr>
          <p:cNvPr id="14" name="Rectángulo 13">
            <a:extLst>
              <a:ext uri="{FF2B5EF4-FFF2-40B4-BE49-F238E27FC236}">
                <a16:creationId xmlns:a16="http://schemas.microsoft.com/office/drawing/2014/main" id="{B31A7763-BB6B-4687-AA47-DFF336027431}"/>
              </a:ext>
            </a:extLst>
          </p:cNvPr>
          <p:cNvSpPr/>
          <p:nvPr/>
        </p:nvSpPr>
        <p:spPr>
          <a:xfrm>
            <a:off x="6526470" y="4337176"/>
            <a:ext cx="1947761" cy="400110"/>
          </a:xfrm>
          <a:prstGeom prst="rect">
            <a:avLst/>
          </a:prstGeom>
        </p:spPr>
        <p:txBody>
          <a:bodyPr wrap="square">
            <a:spAutoFit/>
          </a:bodyPr>
          <a:lstStyle/>
          <a:p>
            <a:pPr algn="ctr"/>
            <a:r>
              <a:rPr lang="es-AR" sz="2000" b="1" dirty="0">
                <a:solidFill>
                  <a:srgbClr val="212121"/>
                </a:solidFill>
                <a:latin typeface="+mj-lt"/>
              </a:rPr>
              <a:t>CONDADOS</a:t>
            </a:r>
            <a:endParaRPr lang="es-ES" sz="2000" b="0" i="0" dirty="0">
              <a:solidFill>
                <a:srgbClr val="212121"/>
              </a:solidFill>
              <a:effectLst/>
              <a:latin typeface="+mj-lt"/>
            </a:endParaRPr>
          </a:p>
        </p:txBody>
      </p:sp>
      <p:sp>
        <p:nvSpPr>
          <p:cNvPr id="15" name="Rectángulo 14">
            <a:extLst>
              <a:ext uri="{FF2B5EF4-FFF2-40B4-BE49-F238E27FC236}">
                <a16:creationId xmlns:a16="http://schemas.microsoft.com/office/drawing/2014/main" id="{E8D13C4E-0C5F-47AC-918D-F1001EC40BB2}"/>
              </a:ext>
            </a:extLst>
          </p:cNvPr>
          <p:cNvSpPr/>
          <p:nvPr/>
        </p:nvSpPr>
        <p:spPr>
          <a:xfrm>
            <a:off x="6789261" y="1701930"/>
            <a:ext cx="1413581" cy="400110"/>
          </a:xfrm>
          <a:prstGeom prst="rect">
            <a:avLst/>
          </a:prstGeom>
        </p:spPr>
        <p:txBody>
          <a:bodyPr wrap="square">
            <a:spAutoFit/>
          </a:bodyPr>
          <a:lstStyle/>
          <a:p>
            <a:pPr algn="ctr"/>
            <a:r>
              <a:rPr lang="es-AR" sz="2000" b="1" dirty="0">
                <a:solidFill>
                  <a:srgbClr val="212121"/>
                </a:solidFill>
                <a:latin typeface="+mj-lt"/>
              </a:rPr>
              <a:t>AÑOS</a:t>
            </a:r>
            <a:endParaRPr lang="es-ES" sz="2000" b="0" i="0" dirty="0">
              <a:solidFill>
                <a:srgbClr val="212121"/>
              </a:solidFill>
              <a:effectLst/>
              <a:latin typeface="+mj-lt"/>
            </a:endParaRPr>
          </a:p>
        </p:txBody>
      </p:sp>
      <p:sp>
        <p:nvSpPr>
          <p:cNvPr id="16" name="Rectángulo 15">
            <a:extLst>
              <a:ext uri="{FF2B5EF4-FFF2-40B4-BE49-F238E27FC236}">
                <a16:creationId xmlns:a16="http://schemas.microsoft.com/office/drawing/2014/main" id="{2E0DCDF4-0550-4794-A3D1-6959A71C2BA1}"/>
              </a:ext>
            </a:extLst>
          </p:cNvPr>
          <p:cNvSpPr/>
          <p:nvPr/>
        </p:nvSpPr>
        <p:spPr>
          <a:xfrm>
            <a:off x="6447216" y="5892264"/>
            <a:ext cx="2097667" cy="400110"/>
          </a:xfrm>
          <a:prstGeom prst="rect">
            <a:avLst/>
          </a:prstGeom>
        </p:spPr>
        <p:txBody>
          <a:bodyPr wrap="square">
            <a:spAutoFit/>
          </a:bodyPr>
          <a:lstStyle/>
          <a:p>
            <a:pPr algn="ctr"/>
            <a:r>
              <a:rPr lang="es-AR" sz="2000" b="1" dirty="0">
                <a:solidFill>
                  <a:srgbClr val="212121"/>
                </a:solidFill>
                <a:latin typeface="+mj-lt"/>
              </a:rPr>
              <a:t>CATEGORIAS AQI </a:t>
            </a:r>
            <a:endParaRPr lang="es-ES" sz="2000" b="0" i="0" dirty="0">
              <a:solidFill>
                <a:srgbClr val="212121"/>
              </a:solidFill>
              <a:effectLst/>
              <a:latin typeface="+mj-lt"/>
            </a:endParaRPr>
          </a:p>
        </p:txBody>
      </p:sp>
      <p:sp>
        <p:nvSpPr>
          <p:cNvPr id="18" name="Rectángulo 17">
            <a:extLst>
              <a:ext uri="{FF2B5EF4-FFF2-40B4-BE49-F238E27FC236}">
                <a16:creationId xmlns:a16="http://schemas.microsoft.com/office/drawing/2014/main" id="{9638B92B-A680-4B73-A17E-5FD8916FA6F0}"/>
              </a:ext>
            </a:extLst>
          </p:cNvPr>
          <p:cNvSpPr/>
          <p:nvPr/>
        </p:nvSpPr>
        <p:spPr>
          <a:xfrm>
            <a:off x="194553" y="1885880"/>
            <a:ext cx="2365957" cy="523220"/>
          </a:xfrm>
          <a:prstGeom prst="rect">
            <a:avLst/>
          </a:prstGeom>
        </p:spPr>
        <p:txBody>
          <a:bodyPr wrap="square">
            <a:spAutoFit/>
          </a:bodyPr>
          <a:lstStyle/>
          <a:p>
            <a:pPr algn="ctr"/>
            <a:r>
              <a:rPr lang="es-AR" sz="2800" b="1" i="0" dirty="0">
                <a:solidFill>
                  <a:srgbClr val="212121"/>
                </a:solidFill>
                <a:effectLst/>
                <a:latin typeface="+mj-lt"/>
              </a:rPr>
              <a:t>V</a:t>
            </a:r>
            <a:r>
              <a:rPr lang="es-ES" sz="2800" b="1" i="0" dirty="0">
                <a:solidFill>
                  <a:srgbClr val="212121"/>
                </a:solidFill>
                <a:effectLst/>
                <a:latin typeface="+mj-lt"/>
              </a:rPr>
              <a:t>ARIABLES</a:t>
            </a:r>
            <a:endParaRPr lang="es-ES" sz="2800" b="0" i="0" dirty="0">
              <a:solidFill>
                <a:srgbClr val="212121"/>
              </a:solidFill>
              <a:effectLst/>
              <a:latin typeface="+mj-lt"/>
            </a:endParaRPr>
          </a:p>
        </p:txBody>
      </p:sp>
      <p:sp>
        <p:nvSpPr>
          <p:cNvPr id="19" name="Rectángulo 18">
            <a:extLst>
              <a:ext uri="{FF2B5EF4-FFF2-40B4-BE49-F238E27FC236}">
                <a16:creationId xmlns:a16="http://schemas.microsoft.com/office/drawing/2014/main" id="{C733EAE0-C47D-431A-A98A-283396536FE6}"/>
              </a:ext>
            </a:extLst>
          </p:cNvPr>
          <p:cNvSpPr/>
          <p:nvPr/>
        </p:nvSpPr>
        <p:spPr>
          <a:xfrm>
            <a:off x="194553" y="3646874"/>
            <a:ext cx="2365957" cy="523220"/>
          </a:xfrm>
          <a:prstGeom prst="rect">
            <a:avLst/>
          </a:prstGeom>
        </p:spPr>
        <p:txBody>
          <a:bodyPr wrap="square">
            <a:spAutoFit/>
          </a:bodyPr>
          <a:lstStyle/>
          <a:p>
            <a:pPr algn="ctr"/>
            <a:r>
              <a:rPr lang="es-AR" sz="2800" b="1" dirty="0">
                <a:solidFill>
                  <a:srgbClr val="212121"/>
                </a:solidFill>
                <a:latin typeface="+mj-lt"/>
              </a:rPr>
              <a:t>REGISTROS</a:t>
            </a:r>
            <a:endParaRPr lang="es-ES" sz="2800" b="0" i="0" dirty="0">
              <a:solidFill>
                <a:srgbClr val="212121"/>
              </a:solidFill>
              <a:effectLst/>
              <a:latin typeface="+mj-lt"/>
            </a:endParaRPr>
          </a:p>
        </p:txBody>
      </p:sp>
      <p:sp>
        <p:nvSpPr>
          <p:cNvPr id="20" name="Rectángulo 19">
            <a:extLst>
              <a:ext uri="{FF2B5EF4-FFF2-40B4-BE49-F238E27FC236}">
                <a16:creationId xmlns:a16="http://schemas.microsoft.com/office/drawing/2014/main" id="{40C93C59-6C35-4322-9574-F1FE4FF8407D}"/>
              </a:ext>
            </a:extLst>
          </p:cNvPr>
          <p:cNvSpPr/>
          <p:nvPr/>
        </p:nvSpPr>
        <p:spPr>
          <a:xfrm>
            <a:off x="6447218" y="2549245"/>
            <a:ext cx="2097668" cy="400110"/>
          </a:xfrm>
          <a:prstGeom prst="rect">
            <a:avLst/>
          </a:prstGeom>
        </p:spPr>
        <p:txBody>
          <a:bodyPr wrap="square">
            <a:spAutoFit/>
          </a:bodyPr>
          <a:lstStyle/>
          <a:p>
            <a:pPr algn="ctr"/>
            <a:r>
              <a:rPr lang="es-AR" sz="2000" b="1" dirty="0">
                <a:solidFill>
                  <a:srgbClr val="212121"/>
                </a:solidFill>
                <a:latin typeface="+mj-lt"/>
              </a:rPr>
              <a:t>CONTAMINANTES</a:t>
            </a:r>
            <a:endParaRPr lang="es-ES" sz="2000" b="0" i="0" dirty="0">
              <a:solidFill>
                <a:srgbClr val="212121"/>
              </a:solidFill>
              <a:effectLst/>
              <a:latin typeface="+mj-lt"/>
            </a:endParaRPr>
          </a:p>
        </p:txBody>
      </p:sp>
      <p:sp>
        <p:nvSpPr>
          <p:cNvPr id="21" name="Diagrama de flujo: conector 20">
            <a:extLst>
              <a:ext uri="{FF2B5EF4-FFF2-40B4-BE49-F238E27FC236}">
                <a16:creationId xmlns:a16="http://schemas.microsoft.com/office/drawing/2014/main" id="{DFEB80BE-7874-4BE0-9D23-97D9F50894C1}"/>
              </a:ext>
            </a:extLst>
          </p:cNvPr>
          <p:cNvSpPr/>
          <p:nvPr/>
        </p:nvSpPr>
        <p:spPr>
          <a:xfrm>
            <a:off x="2416821" y="1733560"/>
            <a:ext cx="870857" cy="798568"/>
          </a:xfrm>
          <a:prstGeom prst="flowChartConnector">
            <a:avLst/>
          </a:prstGeom>
          <a:noFill/>
          <a:ln w="38100" cap="flat" cmpd="sng" algn="ctr">
            <a:solidFill>
              <a:srgbClr val="2EDF8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22" name="CuadroTexto 21">
            <a:extLst>
              <a:ext uri="{FF2B5EF4-FFF2-40B4-BE49-F238E27FC236}">
                <a16:creationId xmlns:a16="http://schemas.microsoft.com/office/drawing/2014/main" id="{38927F83-816A-45A8-B5EF-7096022E8CB0}"/>
              </a:ext>
            </a:extLst>
          </p:cNvPr>
          <p:cNvSpPr txBox="1"/>
          <p:nvPr/>
        </p:nvSpPr>
        <p:spPr>
          <a:xfrm>
            <a:off x="2620858" y="1901985"/>
            <a:ext cx="492443" cy="461665"/>
          </a:xfrm>
          <a:prstGeom prst="rect">
            <a:avLst/>
          </a:prstGeom>
          <a:noFill/>
        </p:spPr>
        <p:txBody>
          <a:bodyPr wrap="none" rtlCol="0">
            <a:spAutoFit/>
          </a:bodyPr>
          <a:lstStyle/>
          <a:p>
            <a:r>
              <a:rPr lang="es-AR" sz="2400" b="1" dirty="0"/>
              <a:t>29</a:t>
            </a:r>
            <a:endParaRPr lang="es-ES" sz="2400" b="1" dirty="0"/>
          </a:p>
        </p:txBody>
      </p:sp>
      <p:sp>
        <p:nvSpPr>
          <p:cNvPr id="23" name="Diagrama de flujo: conector 22">
            <a:extLst>
              <a:ext uri="{FF2B5EF4-FFF2-40B4-BE49-F238E27FC236}">
                <a16:creationId xmlns:a16="http://schemas.microsoft.com/office/drawing/2014/main" id="{CBA6DBC8-BE5B-4E6E-90A1-9E41D3DA5E3E}"/>
              </a:ext>
            </a:extLst>
          </p:cNvPr>
          <p:cNvSpPr/>
          <p:nvPr/>
        </p:nvSpPr>
        <p:spPr>
          <a:xfrm>
            <a:off x="2416821" y="3508216"/>
            <a:ext cx="870857" cy="798568"/>
          </a:xfrm>
          <a:prstGeom prst="flowChartConnector">
            <a:avLst/>
          </a:prstGeom>
          <a:noFill/>
          <a:ln w="38100" cap="flat" cmpd="sng" algn="ctr">
            <a:solidFill>
              <a:srgbClr val="2EDF8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24" name="CuadroTexto 23">
            <a:extLst>
              <a:ext uri="{FF2B5EF4-FFF2-40B4-BE49-F238E27FC236}">
                <a16:creationId xmlns:a16="http://schemas.microsoft.com/office/drawing/2014/main" id="{91345C16-8505-4505-B48D-E76382D4E06C}"/>
              </a:ext>
            </a:extLst>
          </p:cNvPr>
          <p:cNvSpPr txBox="1"/>
          <p:nvPr/>
        </p:nvSpPr>
        <p:spPr>
          <a:xfrm>
            <a:off x="2462558" y="3676056"/>
            <a:ext cx="779381" cy="461665"/>
          </a:xfrm>
          <a:prstGeom prst="rect">
            <a:avLst/>
          </a:prstGeom>
          <a:noFill/>
        </p:spPr>
        <p:txBody>
          <a:bodyPr wrap="none" rtlCol="0">
            <a:spAutoFit/>
          </a:bodyPr>
          <a:lstStyle/>
          <a:p>
            <a:r>
              <a:rPr lang="es-AR" sz="2400" b="1" dirty="0"/>
              <a:t>618k</a:t>
            </a:r>
            <a:endParaRPr lang="es-ES" sz="2400" b="1" dirty="0"/>
          </a:p>
        </p:txBody>
      </p:sp>
      <p:pic>
        <p:nvPicPr>
          <p:cNvPr id="1028" name="Picture 4" descr="Tablas De Columnas PNG Imágenes Transparentes - Pngtree">
            <a:extLst>
              <a:ext uri="{FF2B5EF4-FFF2-40B4-BE49-F238E27FC236}">
                <a16:creationId xmlns:a16="http://schemas.microsoft.com/office/drawing/2014/main" id="{0A0685F4-0904-4BD0-BD71-DD19CAEB9FED}"/>
              </a:ext>
            </a:extLst>
          </p:cNvPr>
          <p:cNvPicPr>
            <a:picLocks noChangeAspect="1" noChangeArrowheads="1"/>
          </p:cNvPicPr>
          <p:nvPr/>
        </p:nvPicPr>
        <p:blipFill>
          <a:blip r:embed="rId2">
            <a:extLst>
              <a:ext uri="{BEBA8EAE-BF5A-486C-A8C5-ECC9F3942E4B}">
                <a14:imgProps xmlns:a14="http://schemas.microsoft.com/office/drawing/2010/main">
                  <a14:imgLayer r:embed="rId3">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a:off x="665671" y="2171002"/>
            <a:ext cx="1605026" cy="160502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4" descr="Cronología | Icono Gratis">
            <a:extLst>
              <a:ext uri="{FF2B5EF4-FFF2-40B4-BE49-F238E27FC236}">
                <a16:creationId xmlns:a16="http://schemas.microsoft.com/office/drawing/2014/main" id="{E7EDC09B-2EC9-46A8-8C96-51E505604E70}"/>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95234" y="1339660"/>
            <a:ext cx="942242" cy="942242"/>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Industrias - Iconos gratis de edificios">
            <a:extLst>
              <a:ext uri="{FF2B5EF4-FFF2-40B4-BE49-F238E27FC236}">
                <a16:creationId xmlns:a16="http://schemas.microsoft.com/office/drawing/2014/main" id="{5351A4DD-FC45-47FA-8774-3326611A4758}"/>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5668327" y="2120794"/>
            <a:ext cx="942242" cy="94224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icono de mapa puntero gps 573624 Vector en Vecteezy">
            <a:extLst>
              <a:ext uri="{FF2B5EF4-FFF2-40B4-BE49-F238E27FC236}">
                <a16:creationId xmlns:a16="http://schemas.microsoft.com/office/drawing/2014/main" id="{839FE64E-8D82-44C7-B0B1-33A6344DED2D}"/>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2889" y1="78222" x2="32889" y2="78222"/>
                      </a14:backgroundRemoval>
                    </a14:imgEffect>
                  </a14:imgLayer>
                </a14:imgProps>
              </a:ext>
              <a:ext uri="{28A0092B-C50C-407E-A947-70E740481C1C}">
                <a14:useLocalDpi xmlns:a14="http://schemas.microsoft.com/office/drawing/2010/main" val="0"/>
              </a:ext>
            </a:extLst>
          </a:blip>
          <a:srcRect/>
          <a:stretch>
            <a:fillRect/>
          </a:stretch>
        </p:blipFill>
        <p:spPr bwMode="auto">
          <a:xfrm>
            <a:off x="6141130" y="3072117"/>
            <a:ext cx="942242" cy="942242"/>
          </a:xfrm>
          <a:prstGeom prst="rect">
            <a:avLst/>
          </a:prstGeom>
          <a:noFill/>
          <a:extLst>
            <a:ext uri="{909E8E84-426E-40DD-AFC4-6F175D3DCCD1}">
              <a14:hiddenFill xmlns:a14="http://schemas.microsoft.com/office/drawing/2010/main">
                <a:solidFill>
                  <a:srgbClr val="FFFFFF"/>
                </a:solidFill>
              </a14:hiddenFill>
            </a:ext>
          </a:extLst>
        </p:spPr>
      </p:pic>
      <p:pic>
        <p:nvPicPr>
          <p:cNvPr id="25" name="Picture 8" descr="icono de mapa puntero gps 573624 Vector en Vecteezy">
            <a:extLst>
              <a:ext uri="{FF2B5EF4-FFF2-40B4-BE49-F238E27FC236}">
                <a16:creationId xmlns:a16="http://schemas.microsoft.com/office/drawing/2014/main" id="{9A9D2AF6-41C5-4CEF-A36B-808417789280}"/>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2889" y1="78222" x2="32889" y2="78222"/>
                      </a14:backgroundRemoval>
                    </a14:imgEffect>
                  </a14:imgLayer>
                </a14:imgProps>
              </a:ext>
              <a:ext uri="{28A0092B-C50C-407E-A947-70E740481C1C}">
                <a14:useLocalDpi xmlns:a14="http://schemas.microsoft.com/office/drawing/2010/main" val="0"/>
              </a:ext>
            </a:extLst>
          </a:blip>
          <a:srcRect/>
          <a:stretch>
            <a:fillRect/>
          </a:stretch>
        </p:blipFill>
        <p:spPr bwMode="auto">
          <a:xfrm>
            <a:off x="6055349" y="3984915"/>
            <a:ext cx="942242" cy="942242"/>
          </a:xfrm>
          <a:prstGeom prst="rect">
            <a:avLst/>
          </a:prstGeom>
          <a:noFill/>
          <a:extLst>
            <a:ext uri="{909E8E84-426E-40DD-AFC4-6F175D3DCCD1}">
              <a14:hiddenFill xmlns:a14="http://schemas.microsoft.com/office/drawing/2010/main">
                <a:solidFill>
                  <a:srgbClr val="FFFFFF"/>
                </a:solidFill>
              </a14:hiddenFill>
            </a:ext>
          </a:extLst>
        </p:spPr>
      </p:pic>
      <p:pic>
        <p:nvPicPr>
          <p:cNvPr id="26" name="Picture 8" descr="icono de mapa puntero gps 573624 Vector en Vecteezy">
            <a:extLst>
              <a:ext uri="{FF2B5EF4-FFF2-40B4-BE49-F238E27FC236}">
                <a16:creationId xmlns:a16="http://schemas.microsoft.com/office/drawing/2014/main" id="{A0AF1DA9-3C78-455E-93A0-A8D26E826DD1}"/>
              </a:ext>
            </a:extLst>
          </p:cNvPr>
          <p:cNvPicPr>
            <a:picLocks noChangeAspect="1" noChangeArrowheads="1"/>
          </p:cNvPicPr>
          <p:nvPr/>
        </p:nvPicPr>
        <p:blipFill>
          <a:blip r:embed="rId6">
            <a:extLst>
              <a:ext uri="{BEBA8EAE-BF5A-486C-A8C5-ECC9F3942E4B}">
                <a14:imgProps xmlns:a14="http://schemas.microsoft.com/office/drawing/2010/main">
                  <a14:imgLayer r:embed="rId7">
                    <a14:imgEffect>
                      <a14:backgroundRemoval t="10000" b="90000" l="10000" r="90000">
                        <a14:foregroundMark x1="32889" y1="78222" x2="32889" y2="78222"/>
                      </a14:backgroundRemoval>
                    </a14:imgEffect>
                  </a14:imgLayer>
                </a14:imgProps>
              </a:ext>
              <a:ext uri="{28A0092B-C50C-407E-A947-70E740481C1C}">
                <a14:useLocalDpi xmlns:a14="http://schemas.microsoft.com/office/drawing/2010/main" val="0"/>
              </a:ext>
            </a:extLst>
          </a:blip>
          <a:srcRect/>
          <a:stretch>
            <a:fillRect/>
          </a:stretch>
        </p:blipFill>
        <p:spPr bwMode="auto">
          <a:xfrm>
            <a:off x="6055349" y="4784914"/>
            <a:ext cx="942242" cy="942242"/>
          </a:xfrm>
          <a:prstGeom prst="rect">
            <a:avLst/>
          </a:prstGeom>
          <a:noFill/>
          <a:extLst>
            <a:ext uri="{909E8E84-426E-40DD-AFC4-6F175D3DCCD1}">
              <a14:hiddenFill xmlns:a14="http://schemas.microsoft.com/office/drawing/2010/main">
                <a:solidFill>
                  <a:srgbClr val="FFFFFF"/>
                </a:solidFill>
              </a14:hiddenFill>
            </a:ext>
          </a:extLst>
        </p:spPr>
      </p:pic>
      <p:sp>
        <p:nvSpPr>
          <p:cNvPr id="27" name="Rectángulo 26">
            <a:extLst>
              <a:ext uri="{FF2B5EF4-FFF2-40B4-BE49-F238E27FC236}">
                <a16:creationId xmlns:a16="http://schemas.microsoft.com/office/drawing/2014/main" id="{03EDD836-9241-4B5E-9B42-52B112D9EE6A}"/>
              </a:ext>
            </a:extLst>
          </p:cNvPr>
          <p:cNvSpPr/>
          <p:nvPr/>
        </p:nvSpPr>
        <p:spPr>
          <a:xfrm>
            <a:off x="9262830" y="1638292"/>
            <a:ext cx="2319571" cy="523220"/>
          </a:xfrm>
          <a:prstGeom prst="rect">
            <a:avLst/>
          </a:prstGeom>
        </p:spPr>
        <p:txBody>
          <a:bodyPr wrap="square">
            <a:spAutoFit/>
          </a:bodyPr>
          <a:lstStyle/>
          <a:p>
            <a:pPr algn="ctr"/>
            <a:r>
              <a:rPr lang="es-AR" sz="2800" b="1" dirty="0">
                <a:solidFill>
                  <a:srgbClr val="FE7531"/>
                </a:solidFill>
                <a:latin typeface="+mj-lt"/>
              </a:rPr>
              <a:t>2000 AL 2021</a:t>
            </a:r>
            <a:endParaRPr lang="es-ES" sz="2800" b="0" i="0" dirty="0">
              <a:solidFill>
                <a:srgbClr val="FE7531"/>
              </a:solidFill>
              <a:effectLst/>
              <a:latin typeface="+mj-lt"/>
            </a:endParaRPr>
          </a:p>
        </p:txBody>
      </p:sp>
      <p:sp>
        <p:nvSpPr>
          <p:cNvPr id="28" name="Rectángulo 27">
            <a:extLst>
              <a:ext uri="{FF2B5EF4-FFF2-40B4-BE49-F238E27FC236}">
                <a16:creationId xmlns:a16="http://schemas.microsoft.com/office/drawing/2014/main" id="{34177A2A-D478-40ED-832C-231F9DD109D8}"/>
              </a:ext>
            </a:extLst>
          </p:cNvPr>
          <p:cNvSpPr/>
          <p:nvPr/>
        </p:nvSpPr>
        <p:spPr>
          <a:xfrm>
            <a:off x="9049369" y="2490695"/>
            <a:ext cx="2858766" cy="523220"/>
          </a:xfrm>
          <a:prstGeom prst="rect">
            <a:avLst/>
          </a:prstGeom>
        </p:spPr>
        <p:txBody>
          <a:bodyPr wrap="square">
            <a:spAutoFit/>
          </a:bodyPr>
          <a:lstStyle/>
          <a:p>
            <a:pPr algn="ctr"/>
            <a:r>
              <a:rPr lang="es-AR" sz="2800" b="1" dirty="0">
                <a:solidFill>
                  <a:srgbClr val="FE7531"/>
                </a:solidFill>
                <a:latin typeface="+mj-lt"/>
              </a:rPr>
              <a:t>CO, NO2, SO2, O3</a:t>
            </a:r>
            <a:endParaRPr lang="es-ES" sz="2800" b="0" i="0" dirty="0">
              <a:solidFill>
                <a:srgbClr val="FE7531"/>
              </a:solidFill>
              <a:effectLst/>
              <a:latin typeface="+mj-lt"/>
            </a:endParaRPr>
          </a:p>
        </p:txBody>
      </p:sp>
      <p:sp>
        <p:nvSpPr>
          <p:cNvPr id="29" name="Rectángulo 28">
            <a:extLst>
              <a:ext uri="{FF2B5EF4-FFF2-40B4-BE49-F238E27FC236}">
                <a16:creationId xmlns:a16="http://schemas.microsoft.com/office/drawing/2014/main" id="{2E3FE2F6-0197-4F37-BB05-B31551EDB6D9}"/>
              </a:ext>
            </a:extLst>
          </p:cNvPr>
          <p:cNvSpPr/>
          <p:nvPr/>
        </p:nvSpPr>
        <p:spPr>
          <a:xfrm>
            <a:off x="8993232" y="3357166"/>
            <a:ext cx="2858766" cy="523220"/>
          </a:xfrm>
          <a:prstGeom prst="rect">
            <a:avLst/>
          </a:prstGeom>
        </p:spPr>
        <p:txBody>
          <a:bodyPr wrap="square">
            <a:spAutoFit/>
          </a:bodyPr>
          <a:lstStyle/>
          <a:p>
            <a:pPr algn="ctr"/>
            <a:r>
              <a:rPr lang="es-AR" sz="2800" b="1" dirty="0">
                <a:solidFill>
                  <a:srgbClr val="FE7531"/>
                </a:solidFill>
                <a:latin typeface="+mj-lt"/>
              </a:rPr>
              <a:t>45</a:t>
            </a:r>
            <a:endParaRPr lang="es-ES" sz="2800" b="0" i="0" dirty="0">
              <a:solidFill>
                <a:srgbClr val="FE7531"/>
              </a:solidFill>
              <a:effectLst/>
              <a:latin typeface="+mj-lt"/>
            </a:endParaRPr>
          </a:p>
        </p:txBody>
      </p:sp>
      <p:sp>
        <p:nvSpPr>
          <p:cNvPr id="30" name="Rectángulo 29">
            <a:extLst>
              <a:ext uri="{FF2B5EF4-FFF2-40B4-BE49-F238E27FC236}">
                <a16:creationId xmlns:a16="http://schemas.microsoft.com/office/drawing/2014/main" id="{0DD31D71-C800-409F-AE58-6C2CAA61294F}"/>
              </a:ext>
            </a:extLst>
          </p:cNvPr>
          <p:cNvSpPr/>
          <p:nvPr/>
        </p:nvSpPr>
        <p:spPr>
          <a:xfrm>
            <a:off x="9049369" y="4266836"/>
            <a:ext cx="2858766" cy="523220"/>
          </a:xfrm>
          <a:prstGeom prst="rect">
            <a:avLst/>
          </a:prstGeom>
        </p:spPr>
        <p:txBody>
          <a:bodyPr wrap="square">
            <a:spAutoFit/>
          </a:bodyPr>
          <a:lstStyle/>
          <a:p>
            <a:pPr algn="ctr"/>
            <a:r>
              <a:rPr lang="es-AR" sz="2800" b="1" dirty="0">
                <a:solidFill>
                  <a:srgbClr val="FE7531"/>
                </a:solidFill>
                <a:latin typeface="+mj-lt"/>
              </a:rPr>
              <a:t>136</a:t>
            </a:r>
            <a:endParaRPr lang="es-ES" sz="2800" b="0" i="0" dirty="0">
              <a:solidFill>
                <a:srgbClr val="FE7531"/>
              </a:solidFill>
              <a:effectLst/>
              <a:latin typeface="+mj-lt"/>
            </a:endParaRPr>
          </a:p>
        </p:txBody>
      </p:sp>
      <p:sp>
        <p:nvSpPr>
          <p:cNvPr id="31" name="Rectángulo 30">
            <a:extLst>
              <a:ext uri="{FF2B5EF4-FFF2-40B4-BE49-F238E27FC236}">
                <a16:creationId xmlns:a16="http://schemas.microsoft.com/office/drawing/2014/main" id="{F5087584-7B79-4F54-B9C4-AB6DA29F1E3E}"/>
              </a:ext>
            </a:extLst>
          </p:cNvPr>
          <p:cNvSpPr/>
          <p:nvPr/>
        </p:nvSpPr>
        <p:spPr>
          <a:xfrm>
            <a:off x="9049369" y="5057684"/>
            <a:ext cx="2858766" cy="523220"/>
          </a:xfrm>
          <a:prstGeom prst="rect">
            <a:avLst/>
          </a:prstGeom>
        </p:spPr>
        <p:txBody>
          <a:bodyPr wrap="square">
            <a:spAutoFit/>
          </a:bodyPr>
          <a:lstStyle/>
          <a:p>
            <a:pPr algn="ctr"/>
            <a:r>
              <a:rPr lang="es-AR" sz="2800" b="1" dirty="0">
                <a:solidFill>
                  <a:srgbClr val="FE7531"/>
                </a:solidFill>
                <a:latin typeface="+mj-lt"/>
              </a:rPr>
              <a:t>148</a:t>
            </a:r>
            <a:endParaRPr lang="es-ES" sz="2800" b="0" i="0" dirty="0">
              <a:solidFill>
                <a:srgbClr val="FE7531"/>
              </a:solidFill>
              <a:effectLst/>
              <a:latin typeface="+mj-lt"/>
            </a:endParaRPr>
          </a:p>
        </p:txBody>
      </p:sp>
      <p:sp>
        <p:nvSpPr>
          <p:cNvPr id="32" name="Rectángulo 31">
            <a:extLst>
              <a:ext uri="{FF2B5EF4-FFF2-40B4-BE49-F238E27FC236}">
                <a16:creationId xmlns:a16="http://schemas.microsoft.com/office/drawing/2014/main" id="{1B57972A-EA61-47DC-8482-06410464C6AE}"/>
              </a:ext>
            </a:extLst>
          </p:cNvPr>
          <p:cNvSpPr/>
          <p:nvPr/>
        </p:nvSpPr>
        <p:spPr>
          <a:xfrm>
            <a:off x="9049369" y="5859514"/>
            <a:ext cx="2858766" cy="523220"/>
          </a:xfrm>
          <a:prstGeom prst="rect">
            <a:avLst/>
          </a:prstGeom>
        </p:spPr>
        <p:txBody>
          <a:bodyPr wrap="square">
            <a:spAutoFit/>
          </a:bodyPr>
          <a:lstStyle/>
          <a:p>
            <a:pPr algn="ctr"/>
            <a:r>
              <a:rPr lang="es-AR" sz="2800" b="1" dirty="0">
                <a:solidFill>
                  <a:srgbClr val="FE7531"/>
                </a:solidFill>
                <a:latin typeface="+mj-lt"/>
              </a:rPr>
              <a:t>6</a:t>
            </a:r>
            <a:endParaRPr lang="es-ES" sz="2800" b="0" i="0" dirty="0">
              <a:solidFill>
                <a:srgbClr val="FE7531"/>
              </a:solidFill>
              <a:effectLst/>
              <a:latin typeface="+mj-lt"/>
            </a:endParaRPr>
          </a:p>
        </p:txBody>
      </p:sp>
      <p:pic>
        <p:nvPicPr>
          <p:cNvPr id="1036" name="Picture 12" descr="Iconos De Equipo, Descargar, Categoría De Producto imagen png - imagen  transparente descarga gratuita">
            <a:extLst>
              <a:ext uri="{FF2B5EF4-FFF2-40B4-BE49-F238E27FC236}">
                <a16:creationId xmlns:a16="http://schemas.microsoft.com/office/drawing/2014/main" id="{14DF9FCF-E0F3-4A0B-9C3E-E053FC18C0C1}"/>
              </a:ext>
            </a:extLst>
          </p:cNvPr>
          <p:cNvPicPr>
            <a:picLocks noChangeAspect="1" noChangeArrowheads="1"/>
          </p:cNvPicPr>
          <p:nvPr/>
        </p:nvPicPr>
        <p:blipFill>
          <a:blip r:embed="rId8" cstate="print">
            <a:extLst>
              <a:ext uri="{BEBA8EAE-BF5A-486C-A8C5-ECC9F3942E4B}">
                <a14:imgProps xmlns:a14="http://schemas.microsoft.com/office/drawing/2010/main">
                  <a14:imgLayer r:embed="rId9">
                    <a14:imgEffect>
                      <a14:backgroundRemoval t="3182" b="97273" l="2000" r="98667">
                        <a14:foregroundMark x1="7333" y1="64886" x2="7333" y2="64886"/>
                        <a14:foregroundMark x1="2333" y1="63864" x2="2333" y2="63864"/>
                        <a14:foregroundMark x1="32889" y1="92955" x2="33444" y2="92955"/>
                        <a14:foregroundMark x1="32889" y1="97273" x2="32889" y2="97273"/>
                        <a14:foregroundMark x1="67000" y1="80455" x2="67000" y2="80455"/>
                        <a14:foregroundMark x1="98667" y1="18068" x2="98667" y2="18068"/>
                        <a14:foregroundMark x1="76000" y1="8523" x2="76000" y2="8523"/>
                        <a14:foregroundMark x1="88000" y1="3182" x2="88000" y2="3182"/>
                      </a14:backgroundRemoval>
                    </a14:imgEffect>
                  </a14:imgLayer>
                </a14:imgProps>
              </a:ext>
              <a:ext uri="{28A0092B-C50C-407E-A947-70E740481C1C}">
                <a14:useLocalDpi xmlns:a14="http://schemas.microsoft.com/office/drawing/2010/main" val="0"/>
              </a:ext>
            </a:extLst>
          </a:blip>
          <a:srcRect/>
          <a:stretch>
            <a:fillRect/>
          </a:stretch>
        </p:blipFill>
        <p:spPr bwMode="auto">
          <a:xfrm>
            <a:off x="5848488" y="5729710"/>
            <a:ext cx="667838" cy="653024"/>
          </a:xfrm>
          <a:prstGeom prst="rect">
            <a:avLst/>
          </a:prstGeom>
          <a:noFill/>
          <a:extLst>
            <a:ext uri="{909E8E84-426E-40DD-AFC4-6F175D3DCCD1}">
              <a14:hiddenFill xmlns:a14="http://schemas.microsoft.com/office/drawing/2010/main">
                <a:solidFill>
                  <a:srgbClr val="FFFFFF"/>
                </a:solidFill>
              </a14:hiddenFill>
            </a:ext>
          </a:extLst>
        </p:spPr>
      </p:pic>
      <p:sp>
        <p:nvSpPr>
          <p:cNvPr id="4" name="Flecha: a la derecha con bandas 3">
            <a:extLst>
              <a:ext uri="{FF2B5EF4-FFF2-40B4-BE49-F238E27FC236}">
                <a16:creationId xmlns:a16="http://schemas.microsoft.com/office/drawing/2014/main" id="{179A1A15-5705-4CC5-B06D-9C60C4318418}"/>
              </a:ext>
            </a:extLst>
          </p:cNvPr>
          <p:cNvSpPr/>
          <p:nvPr/>
        </p:nvSpPr>
        <p:spPr>
          <a:xfrm>
            <a:off x="3287678" y="2549245"/>
            <a:ext cx="1824443" cy="875539"/>
          </a:xfrm>
          <a:prstGeom prst="stripedRightArrow">
            <a:avLst/>
          </a:prstGeom>
          <a:noFill/>
          <a:ln w="38100" cap="flat" cmpd="sng" algn="ctr">
            <a:solidFill>
              <a:srgbClr val="2EDF8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3"/>
          </a:fontRef>
        </p:style>
        <p:txBody>
          <a:bodyPr rtlCol="0" anchor="ctr"/>
          <a:lstStyle/>
          <a:p>
            <a:pPr algn="ctr"/>
            <a:endParaRPr lang="es-ES"/>
          </a:p>
        </p:txBody>
      </p:sp>
      <p:sp>
        <p:nvSpPr>
          <p:cNvPr id="6" name="Rectángulo 5">
            <a:extLst>
              <a:ext uri="{FF2B5EF4-FFF2-40B4-BE49-F238E27FC236}">
                <a16:creationId xmlns:a16="http://schemas.microsoft.com/office/drawing/2014/main" id="{298C2629-B55C-4E46-8D70-D04C7E948F7C}"/>
              </a:ext>
            </a:extLst>
          </p:cNvPr>
          <p:cNvSpPr/>
          <p:nvPr/>
        </p:nvSpPr>
        <p:spPr>
          <a:xfrm>
            <a:off x="3287678" y="6573092"/>
            <a:ext cx="9332251" cy="276999"/>
          </a:xfrm>
          <a:prstGeom prst="rect">
            <a:avLst/>
          </a:prstGeom>
        </p:spPr>
        <p:txBody>
          <a:bodyPr wrap="square">
            <a:spAutoFit/>
          </a:bodyPr>
          <a:lstStyle/>
          <a:p>
            <a:r>
              <a:rPr lang="es-ES" sz="1200" dirty="0">
                <a:latin typeface="+mj-lt"/>
              </a:rPr>
              <a:t>CATEGORIAS AQI: Buena, Moderada, Dañina a la salud para grupos sensibles, Dañina a la salud, Muy dañina a la salud, Peligrosa</a:t>
            </a:r>
          </a:p>
        </p:txBody>
      </p:sp>
    </p:spTree>
    <p:extLst>
      <p:ext uri="{BB962C8B-B14F-4D97-AF65-F5344CB8AC3E}">
        <p14:creationId xmlns:p14="http://schemas.microsoft.com/office/powerpoint/2010/main" val="6609459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pic>
        <p:nvPicPr>
          <p:cNvPr id="6" name="Imagen 5" descr="Imagen que contiene Patrón de fondo&#10;&#10;Descripción generada automáticamente">
            <a:extLst>
              <a:ext uri="{FF2B5EF4-FFF2-40B4-BE49-F238E27FC236}">
                <a16:creationId xmlns:a16="http://schemas.microsoft.com/office/drawing/2014/main" id="{D337E18D-4A4C-4F4B-B4F9-62E46677776C}"/>
              </a:ext>
            </a:extLst>
          </p:cNvPr>
          <p:cNvPicPr>
            <a:picLocks noChangeAspect="1"/>
          </p:cNvPicPr>
          <p:nvPr/>
        </p:nvPicPr>
        <p:blipFill rotWithShape="1">
          <a:blip r:embed="rId2">
            <a:extLst>
              <a:ext uri="{28A0092B-C50C-407E-A947-70E740481C1C}">
                <a14:useLocalDpi xmlns:a14="http://schemas.microsoft.com/office/drawing/2010/main" val="0"/>
              </a:ext>
            </a:extLst>
          </a:blip>
          <a:srcRect t="7486" r="14703"/>
          <a:stretch/>
        </p:blipFill>
        <p:spPr>
          <a:xfrm>
            <a:off x="7820463" y="1400829"/>
            <a:ext cx="4267715" cy="2777275"/>
          </a:xfrm>
          <a:prstGeom prst="rect">
            <a:avLst/>
          </a:prstGeom>
        </p:spPr>
      </p:pic>
      <p:sp>
        <p:nvSpPr>
          <p:cNvPr id="7" name="Rectángulo 6">
            <a:extLst>
              <a:ext uri="{FF2B5EF4-FFF2-40B4-BE49-F238E27FC236}">
                <a16:creationId xmlns:a16="http://schemas.microsoft.com/office/drawing/2014/main" id="{49A225DE-28A0-4639-B3E5-B94DFCE3609B}"/>
              </a:ext>
            </a:extLst>
          </p:cNvPr>
          <p:cNvSpPr/>
          <p:nvPr/>
        </p:nvSpPr>
        <p:spPr>
          <a:xfrm>
            <a:off x="3434190" y="1643425"/>
            <a:ext cx="5323619" cy="5093702"/>
          </a:xfrm>
          <a:prstGeom prst="rect">
            <a:avLst/>
          </a:prstGeom>
        </p:spPr>
        <p:txBody>
          <a:bodyPr wrap="square">
            <a:spAutoFit/>
          </a:bodyPr>
          <a:lstStyle/>
          <a:p>
            <a:pPr>
              <a:buFont typeface="Arial" panose="020B0604020202020204" pitchFamily="34" charset="0"/>
              <a:buChar char="•"/>
            </a:pPr>
            <a:r>
              <a:rPr lang="es-ES" sz="1250" b="1" dirty="0">
                <a:solidFill>
                  <a:srgbClr val="212121"/>
                </a:solidFill>
                <a:latin typeface="+mj-lt"/>
              </a:rPr>
              <a:t>Date</a:t>
            </a:r>
            <a:r>
              <a:rPr lang="es-ES" sz="1250" dirty="0">
                <a:solidFill>
                  <a:srgbClr val="212121"/>
                </a:solidFill>
                <a:latin typeface="+mj-lt"/>
              </a:rPr>
              <a:t>: Fecha</a:t>
            </a:r>
          </a:p>
          <a:p>
            <a:pPr>
              <a:buFont typeface="Arial" panose="020B0604020202020204" pitchFamily="34" charset="0"/>
              <a:buChar char="•"/>
            </a:pPr>
            <a:r>
              <a:rPr lang="es-ES" sz="1250" b="1" dirty="0" err="1">
                <a:solidFill>
                  <a:srgbClr val="212121"/>
                </a:solidFill>
                <a:latin typeface="+mj-lt"/>
              </a:rPr>
              <a:t>Year</a:t>
            </a:r>
            <a:r>
              <a:rPr lang="es-ES" sz="1250" dirty="0">
                <a:solidFill>
                  <a:srgbClr val="212121"/>
                </a:solidFill>
                <a:latin typeface="+mj-lt"/>
              </a:rPr>
              <a:t>: Año</a:t>
            </a:r>
          </a:p>
          <a:p>
            <a:pPr>
              <a:buFont typeface="Arial" panose="020B0604020202020204" pitchFamily="34" charset="0"/>
              <a:buChar char="•"/>
            </a:pPr>
            <a:r>
              <a:rPr lang="es-ES" sz="1250" b="1" dirty="0" err="1">
                <a:solidFill>
                  <a:srgbClr val="212121"/>
                </a:solidFill>
                <a:latin typeface="+mj-lt"/>
              </a:rPr>
              <a:t>Month</a:t>
            </a:r>
            <a:r>
              <a:rPr lang="es-ES" sz="1250" dirty="0">
                <a:solidFill>
                  <a:srgbClr val="212121"/>
                </a:solidFill>
                <a:latin typeface="+mj-lt"/>
              </a:rPr>
              <a:t>: Mes</a:t>
            </a:r>
          </a:p>
          <a:p>
            <a:pPr>
              <a:buFont typeface="Arial" panose="020B0604020202020204" pitchFamily="34" charset="0"/>
              <a:buChar char="•"/>
            </a:pPr>
            <a:r>
              <a:rPr lang="es-ES" sz="1250" b="1" dirty="0">
                <a:solidFill>
                  <a:srgbClr val="212121"/>
                </a:solidFill>
                <a:latin typeface="+mj-lt"/>
              </a:rPr>
              <a:t>Day</a:t>
            </a:r>
            <a:r>
              <a:rPr lang="es-ES" sz="1250" dirty="0">
                <a:solidFill>
                  <a:srgbClr val="212121"/>
                </a:solidFill>
                <a:latin typeface="+mj-lt"/>
              </a:rPr>
              <a:t>: Dia</a:t>
            </a:r>
          </a:p>
          <a:p>
            <a:pPr>
              <a:buFont typeface="Arial" panose="020B0604020202020204" pitchFamily="34" charset="0"/>
              <a:buChar char="•"/>
            </a:pPr>
            <a:r>
              <a:rPr lang="es-ES" sz="1250" b="1" dirty="0" err="1">
                <a:solidFill>
                  <a:srgbClr val="212121"/>
                </a:solidFill>
                <a:latin typeface="+mj-lt"/>
              </a:rPr>
              <a:t>Address</a:t>
            </a:r>
            <a:r>
              <a:rPr lang="es-ES" sz="1250" dirty="0">
                <a:solidFill>
                  <a:srgbClr val="212121"/>
                </a:solidFill>
                <a:latin typeface="+mj-lt"/>
              </a:rPr>
              <a:t>: Dirección</a:t>
            </a:r>
          </a:p>
          <a:p>
            <a:pPr>
              <a:buFont typeface="Arial" panose="020B0604020202020204" pitchFamily="34" charset="0"/>
              <a:buChar char="•"/>
            </a:pPr>
            <a:r>
              <a:rPr lang="es-ES" sz="1250" b="1" dirty="0" err="1">
                <a:solidFill>
                  <a:srgbClr val="212121"/>
                </a:solidFill>
                <a:latin typeface="+mj-lt"/>
              </a:rPr>
              <a:t>State</a:t>
            </a:r>
            <a:r>
              <a:rPr lang="es-ES" sz="1250" dirty="0">
                <a:solidFill>
                  <a:srgbClr val="212121"/>
                </a:solidFill>
                <a:latin typeface="+mj-lt"/>
              </a:rPr>
              <a:t>: Estado</a:t>
            </a:r>
          </a:p>
          <a:p>
            <a:pPr>
              <a:buFont typeface="Arial" panose="020B0604020202020204" pitchFamily="34" charset="0"/>
              <a:buChar char="•"/>
            </a:pPr>
            <a:r>
              <a:rPr lang="es-ES" sz="1250" b="1" dirty="0">
                <a:solidFill>
                  <a:srgbClr val="212121"/>
                </a:solidFill>
                <a:latin typeface="+mj-lt"/>
              </a:rPr>
              <a:t>County</a:t>
            </a:r>
            <a:r>
              <a:rPr lang="es-ES" sz="1250" dirty="0">
                <a:solidFill>
                  <a:srgbClr val="212121"/>
                </a:solidFill>
                <a:latin typeface="+mj-lt"/>
              </a:rPr>
              <a:t>: Condado</a:t>
            </a:r>
          </a:p>
          <a:p>
            <a:pPr>
              <a:buFont typeface="Arial" panose="020B0604020202020204" pitchFamily="34" charset="0"/>
              <a:buChar char="•"/>
            </a:pPr>
            <a:r>
              <a:rPr lang="es-ES" sz="1250" b="1" dirty="0">
                <a:solidFill>
                  <a:srgbClr val="212121"/>
                </a:solidFill>
                <a:latin typeface="+mj-lt"/>
              </a:rPr>
              <a:t>City</a:t>
            </a:r>
            <a:r>
              <a:rPr lang="es-ES" sz="1250" dirty="0">
                <a:solidFill>
                  <a:srgbClr val="212121"/>
                </a:solidFill>
                <a:latin typeface="+mj-lt"/>
              </a:rPr>
              <a:t>: Ciudad</a:t>
            </a:r>
          </a:p>
          <a:p>
            <a:pPr>
              <a:buFont typeface="Arial" panose="020B0604020202020204" pitchFamily="34" charset="0"/>
              <a:buChar char="•"/>
            </a:pPr>
            <a:r>
              <a:rPr lang="es-ES" sz="1250" b="1" dirty="0">
                <a:solidFill>
                  <a:srgbClr val="212121"/>
                </a:solidFill>
                <a:latin typeface="+mj-lt"/>
              </a:rPr>
              <a:t>O3 Mean</a:t>
            </a:r>
            <a:r>
              <a:rPr lang="es-ES" sz="1250" dirty="0">
                <a:solidFill>
                  <a:srgbClr val="212121"/>
                </a:solidFill>
                <a:latin typeface="+mj-lt"/>
              </a:rPr>
              <a:t>: Media de Ozono (ppm)</a:t>
            </a:r>
          </a:p>
          <a:p>
            <a:pPr>
              <a:buFont typeface="Arial" panose="020B0604020202020204" pitchFamily="34" charset="0"/>
              <a:buChar char="•"/>
            </a:pPr>
            <a:r>
              <a:rPr lang="es-ES" sz="1250" b="1" dirty="0">
                <a:solidFill>
                  <a:srgbClr val="212121"/>
                </a:solidFill>
                <a:latin typeface="+mj-lt"/>
              </a:rPr>
              <a:t>O3 1st Max </a:t>
            </a:r>
            <a:r>
              <a:rPr lang="es-ES" sz="1250" b="1" dirty="0" err="1">
                <a:solidFill>
                  <a:srgbClr val="212121"/>
                </a:solidFill>
                <a:latin typeface="+mj-lt"/>
              </a:rPr>
              <a:t>Value</a:t>
            </a:r>
            <a:r>
              <a:rPr lang="es-ES" sz="1250" dirty="0">
                <a:solidFill>
                  <a:srgbClr val="212121"/>
                </a:solidFill>
                <a:latin typeface="+mj-lt"/>
              </a:rPr>
              <a:t>: Primer valor máximo de Ozono (ppm)</a:t>
            </a:r>
          </a:p>
          <a:p>
            <a:pPr>
              <a:buFont typeface="Arial" panose="020B0604020202020204" pitchFamily="34" charset="0"/>
              <a:buChar char="•"/>
            </a:pPr>
            <a:r>
              <a:rPr lang="es-ES" sz="1250" b="1" dirty="0">
                <a:solidFill>
                  <a:srgbClr val="212121"/>
                </a:solidFill>
                <a:latin typeface="+mj-lt"/>
              </a:rPr>
              <a:t>O3 1st Max </a:t>
            </a:r>
            <a:r>
              <a:rPr lang="es-ES" sz="1250" b="1" dirty="0" err="1">
                <a:solidFill>
                  <a:srgbClr val="212121"/>
                </a:solidFill>
                <a:latin typeface="+mj-lt"/>
              </a:rPr>
              <a:t>Hour</a:t>
            </a:r>
            <a:r>
              <a:rPr lang="es-ES" sz="1250" dirty="0">
                <a:solidFill>
                  <a:srgbClr val="212121"/>
                </a:solidFill>
                <a:latin typeface="+mj-lt"/>
              </a:rPr>
              <a:t>: 1ra Hora Máx. de Ozono</a:t>
            </a:r>
          </a:p>
          <a:p>
            <a:pPr>
              <a:buFont typeface="Arial" panose="020B0604020202020204" pitchFamily="34" charset="0"/>
              <a:buChar char="•"/>
            </a:pPr>
            <a:r>
              <a:rPr lang="es-ES" sz="1250" b="1" dirty="0">
                <a:solidFill>
                  <a:srgbClr val="212121"/>
                </a:solidFill>
                <a:latin typeface="+mj-lt"/>
              </a:rPr>
              <a:t>O3 AQI</a:t>
            </a:r>
            <a:r>
              <a:rPr lang="es-ES" sz="1250" dirty="0">
                <a:solidFill>
                  <a:srgbClr val="212121"/>
                </a:solidFill>
                <a:latin typeface="+mj-lt"/>
              </a:rPr>
              <a:t>: Ozono AQI (Air </a:t>
            </a:r>
            <a:r>
              <a:rPr lang="es-ES" sz="1250" dirty="0" err="1">
                <a:solidFill>
                  <a:srgbClr val="212121"/>
                </a:solidFill>
                <a:latin typeface="+mj-lt"/>
              </a:rPr>
              <a:t>Quality</a:t>
            </a:r>
            <a:r>
              <a:rPr lang="es-ES" sz="1250" dirty="0">
                <a:solidFill>
                  <a:srgbClr val="212121"/>
                </a:solidFill>
                <a:latin typeface="+mj-lt"/>
              </a:rPr>
              <a:t> </a:t>
            </a:r>
            <a:r>
              <a:rPr lang="es-ES" sz="1250" dirty="0" err="1">
                <a:solidFill>
                  <a:srgbClr val="212121"/>
                </a:solidFill>
                <a:latin typeface="+mj-lt"/>
              </a:rPr>
              <a:t>Index</a:t>
            </a:r>
            <a:r>
              <a:rPr lang="es-ES" sz="1250" dirty="0">
                <a:solidFill>
                  <a:srgbClr val="212121"/>
                </a:solidFill>
                <a:latin typeface="+mj-lt"/>
              </a:rPr>
              <a:t> – Índice Calidad de Aire)</a:t>
            </a:r>
          </a:p>
          <a:p>
            <a:pPr>
              <a:buFont typeface="Arial" panose="020B0604020202020204" pitchFamily="34" charset="0"/>
              <a:buChar char="•"/>
            </a:pPr>
            <a:r>
              <a:rPr lang="es-ES" sz="1250" b="1" dirty="0">
                <a:solidFill>
                  <a:srgbClr val="212121"/>
                </a:solidFill>
                <a:latin typeface="+mj-lt"/>
              </a:rPr>
              <a:t>CO Mean</a:t>
            </a:r>
            <a:r>
              <a:rPr lang="es-ES" sz="1250" dirty="0">
                <a:solidFill>
                  <a:srgbClr val="212121"/>
                </a:solidFill>
                <a:latin typeface="+mj-lt"/>
              </a:rPr>
              <a:t>: Media de Monóxido de carbono (ppm)</a:t>
            </a:r>
          </a:p>
          <a:p>
            <a:pPr>
              <a:buFont typeface="Arial" panose="020B0604020202020204" pitchFamily="34" charset="0"/>
              <a:buChar char="•"/>
            </a:pPr>
            <a:r>
              <a:rPr lang="es-ES" sz="1250" b="1" dirty="0">
                <a:solidFill>
                  <a:srgbClr val="212121"/>
                </a:solidFill>
                <a:latin typeface="+mj-lt"/>
              </a:rPr>
              <a:t>CO 1st Max </a:t>
            </a:r>
            <a:r>
              <a:rPr lang="es-ES" sz="1250" b="1" dirty="0" err="1">
                <a:solidFill>
                  <a:srgbClr val="212121"/>
                </a:solidFill>
                <a:latin typeface="+mj-lt"/>
              </a:rPr>
              <a:t>Value</a:t>
            </a:r>
            <a:r>
              <a:rPr lang="es-ES" sz="1250" dirty="0">
                <a:solidFill>
                  <a:srgbClr val="212121"/>
                </a:solidFill>
                <a:latin typeface="+mj-lt"/>
              </a:rPr>
              <a:t>: Primer valor máximo de Monóxido de carbono</a:t>
            </a:r>
          </a:p>
          <a:p>
            <a:pPr>
              <a:buFont typeface="Arial" panose="020B0604020202020204" pitchFamily="34" charset="0"/>
              <a:buChar char="•"/>
            </a:pPr>
            <a:r>
              <a:rPr lang="es-ES" sz="1250" b="1" dirty="0">
                <a:solidFill>
                  <a:srgbClr val="212121"/>
                </a:solidFill>
                <a:latin typeface="+mj-lt"/>
              </a:rPr>
              <a:t>CO 1st Max </a:t>
            </a:r>
            <a:r>
              <a:rPr lang="es-ES" sz="1250" b="1" dirty="0" err="1">
                <a:solidFill>
                  <a:srgbClr val="212121"/>
                </a:solidFill>
                <a:latin typeface="+mj-lt"/>
              </a:rPr>
              <a:t>Hour</a:t>
            </a:r>
            <a:r>
              <a:rPr lang="es-ES" sz="1250" dirty="0">
                <a:solidFill>
                  <a:srgbClr val="212121"/>
                </a:solidFill>
                <a:latin typeface="+mj-lt"/>
              </a:rPr>
              <a:t>: 1ra Hora Máx. de Monóxido de carbono</a:t>
            </a:r>
          </a:p>
          <a:p>
            <a:pPr>
              <a:buFont typeface="Arial" panose="020B0604020202020204" pitchFamily="34" charset="0"/>
              <a:buChar char="•"/>
            </a:pPr>
            <a:r>
              <a:rPr lang="es-ES" sz="1250" b="1" dirty="0">
                <a:solidFill>
                  <a:srgbClr val="212121"/>
                </a:solidFill>
                <a:latin typeface="+mj-lt"/>
              </a:rPr>
              <a:t>CO AQI</a:t>
            </a:r>
            <a:r>
              <a:rPr lang="es-ES" sz="1250" dirty="0">
                <a:solidFill>
                  <a:srgbClr val="212121"/>
                </a:solidFill>
                <a:latin typeface="+mj-lt"/>
              </a:rPr>
              <a:t>: Monóxido de carbono AQI </a:t>
            </a:r>
          </a:p>
          <a:p>
            <a:pPr>
              <a:buFont typeface="Arial" panose="020B0604020202020204" pitchFamily="34" charset="0"/>
              <a:buChar char="•"/>
            </a:pPr>
            <a:r>
              <a:rPr lang="es-ES" sz="1250" b="1" dirty="0">
                <a:solidFill>
                  <a:srgbClr val="212121"/>
                </a:solidFill>
                <a:latin typeface="+mj-lt"/>
              </a:rPr>
              <a:t>SO2 Mean</a:t>
            </a:r>
            <a:r>
              <a:rPr lang="es-ES" sz="1250" dirty="0">
                <a:solidFill>
                  <a:srgbClr val="212121"/>
                </a:solidFill>
                <a:latin typeface="+mj-lt"/>
              </a:rPr>
              <a:t>: Media de Dióxido de azufre (</a:t>
            </a:r>
            <a:r>
              <a:rPr lang="es-ES" sz="1250" dirty="0" err="1">
                <a:solidFill>
                  <a:srgbClr val="212121"/>
                </a:solidFill>
                <a:latin typeface="+mj-lt"/>
              </a:rPr>
              <a:t>ppb</a:t>
            </a:r>
            <a:r>
              <a:rPr lang="es-ES" sz="1250" dirty="0">
                <a:solidFill>
                  <a:srgbClr val="212121"/>
                </a:solidFill>
                <a:latin typeface="+mj-lt"/>
              </a:rPr>
              <a:t>)</a:t>
            </a:r>
          </a:p>
          <a:p>
            <a:pPr>
              <a:buFont typeface="Arial" panose="020B0604020202020204" pitchFamily="34" charset="0"/>
              <a:buChar char="•"/>
            </a:pPr>
            <a:r>
              <a:rPr lang="es-ES" sz="1250" b="1" dirty="0">
                <a:solidFill>
                  <a:srgbClr val="212121"/>
                </a:solidFill>
                <a:latin typeface="+mj-lt"/>
              </a:rPr>
              <a:t>SO2 1st Max </a:t>
            </a:r>
            <a:r>
              <a:rPr lang="es-ES" sz="1250" b="1" dirty="0" err="1">
                <a:solidFill>
                  <a:srgbClr val="212121"/>
                </a:solidFill>
                <a:latin typeface="+mj-lt"/>
              </a:rPr>
              <a:t>Value</a:t>
            </a:r>
            <a:r>
              <a:rPr lang="es-ES" sz="1250" dirty="0">
                <a:solidFill>
                  <a:srgbClr val="212121"/>
                </a:solidFill>
                <a:latin typeface="+mj-lt"/>
              </a:rPr>
              <a:t>: Primer valor máximo de Dióxido de azufre (</a:t>
            </a:r>
            <a:r>
              <a:rPr lang="es-ES" sz="1250" dirty="0" err="1">
                <a:solidFill>
                  <a:srgbClr val="212121"/>
                </a:solidFill>
                <a:latin typeface="+mj-lt"/>
              </a:rPr>
              <a:t>ppb</a:t>
            </a:r>
            <a:r>
              <a:rPr lang="es-ES" sz="1250" dirty="0">
                <a:solidFill>
                  <a:srgbClr val="212121"/>
                </a:solidFill>
                <a:latin typeface="+mj-lt"/>
              </a:rPr>
              <a:t>)</a:t>
            </a:r>
          </a:p>
          <a:p>
            <a:pPr>
              <a:buFont typeface="Arial" panose="020B0604020202020204" pitchFamily="34" charset="0"/>
              <a:buChar char="•"/>
            </a:pPr>
            <a:r>
              <a:rPr lang="es-ES" sz="1250" b="1" dirty="0">
                <a:solidFill>
                  <a:srgbClr val="212121"/>
                </a:solidFill>
                <a:latin typeface="+mj-lt"/>
              </a:rPr>
              <a:t>SO2 1st Max </a:t>
            </a:r>
            <a:r>
              <a:rPr lang="es-ES" sz="1250" b="1" dirty="0" err="1">
                <a:solidFill>
                  <a:srgbClr val="212121"/>
                </a:solidFill>
                <a:latin typeface="+mj-lt"/>
              </a:rPr>
              <a:t>Hour</a:t>
            </a:r>
            <a:r>
              <a:rPr lang="es-ES" sz="1250" dirty="0">
                <a:solidFill>
                  <a:srgbClr val="212121"/>
                </a:solidFill>
                <a:latin typeface="+mj-lt"/>
              </a:rPr>
              <a:t>: 1ra Hora Máx. de Dióxido de azufre</a:t>
            </a:r>
          </a:p>
          <a:p>
            <a:pPr>
              <a:buFont typeface="Arial" panose="020B0604020202020204" pitchFamily="34" charset="0"/>
              <a:buChar char="•"/>
            </a:pPr>
            <a:r>
              <a:rPr lang="es-ES" sz="1250" b="1" dirty="0">
                <a:solidFill>
                  <a:srgbClr val="212121"/>
                </a:solidFill>
                <a:latin typeface="+mj-lt"/>
              </a:rPr>
              <a:t>SO2 AQI</a:t>
            </a:r>
            <a:r>
              <a:rPr lang="es-ES" sz="1250" dirty="0">
                <a:solidFill>
                  <a:srgbClr val="212121"/>
                </a:solidFill>
                <a:latin typeface="+mj-lt"/>
              </a:rPr>
              <a:t>: Dióxido de azufre AQI (Air </a:t>
            </a:r>
            <a:r>
              <a:rPr lang="es-ES" sz="1250" dirty="0" err="1">
                <a:solidFill>
                  <a:srgbClr val="212121"/>
                </a:solidFill>
                <a:latin typeface="+mj-lt"/>
              </a:rPr>
              <a:t>Quality</a:t>
            </a:r>
            <a:r>
              <a:rPr lang="es-ES" sz="1250" dirty="0">
                <a:solidFill>
                  <a:srgbClr val="212121"/>
                </a:solidFill>
                <a:latin typeface="+mj-lt"/>
              </a:rPr>
              <a:t> </a:t>
            </a:r>
            <a:r>
              <a:rPr lang="es-ES" sz="1250" dirty="0" err="1">
                <a:solidFill>
                  <a:srgbClr val="212121"/>
                </a:solidFill>
                <a:latin typeface="+mj-lt"/>
              </a:rPr>
              <a:t>Index</a:t>
            </a:r>
            <a:r>
              <a:rPr lang="es-ES" sz="1250" dirty="0">
                <a:solidFill>
                  <a:srgbClr val="212121"/>
                </a:solidFill>
                <a:latin typeface="+mj-lt"/>
              </a:rPr>
              <a:t> – Índice Calidad de Aire)</a:t>
            </a:r>
          </a:p>
          <a:p>
            <a:pPr>
              <a:buFont typeface="Arial" panose="020B0604020202020204" pitchFamily="34" charset="0"/>
              <a:buChar char="•"/>
            </a:pPr>
            <a:r>
              <a:rPr lang="es-ES" sz="1250" b="1" dirty="0">
                <a:solidFill>
                  <a:srgbClr val="212121"/>
                </a:solidFill>
                <a:latin typeface="+mj-lt"/>
              </a:rPr>
              <a:t>NO2 Mean</a:t>
            </a:r>
            <a:r>
              <a:rPr lang="es-ES" sz="1250" dirty="0">
                <a:solidFill>
                  <a:srgbClr val="212121"/>
                </a:solidFill>
                <a:latin typeface="+mj-lt"/>
              </a:rPr>
              <a:t>: Media de Dióxido de nitrógeno (ppm)</a:t>
            </a:r>
          </a:p>
          <a:p>
            <a:pPr>
              <a:buFont typeface="Arial" panose="020B0604020202020204" pitchFamily="34" charset="0"/>
              <a:buChar char="•"/>
            </a:pPr>
            <a:r>
              <a:rPr lang="es-ES" sz="1250" b="1" dirty="0">
                <a:solidFill>
                  <a:srgbClr val="212121"/>
                </a:solidFill>
                <a:latin typeface="+mj-lt"/>
              </a:rPr>
              <a:t>NO2 1st Max </a:t>
            </a:r>
            <a:r>
              <a:rPr lang="es-ES" sz="1250" b="1" dirty="0" err="1">
                <a:solidFill>
                  <a:srgbClr val="212121"/>
                </a:solidFill>
                <a:latin typeface="+mj-lt"/>
              </a:rPr>
              <a:t>Value</a:t>
            </a:r>
            <a:r>
              <a:rPr lang="es-ES" sz="1250" dirty="0">
                <a:solidFill>
                  <a:srgbClr val="212121"/>
                </a:solidFill>
                <a:latin typeface="+mj-lt"/>
              </a:rPr>
              <a:t>: Primer valor máximo de Dióxido de nitrógeno(</a:t>
            </a:r>
            <a:r>
              <a:rPr lang="es-ES" sz="1250" dirty="0" err="1">
                <a:solidFill>
                  <a:srgbClr val="212121"/>
                </a:solidFill>
                <a:latin typeface="+mj-lt"/>
              </a:rPr>
              <a:t>ppb</a:t>
            </a:r>
            <a:r>
              <a:rPr lang="es-ES" sz="1250" dirty="0">
                <a:solidFill>
                  <a:srgbClr val="212121"/>
                </a:solidFill>
                <a:latin typeface="+mj-lt"/>
              </a:rPr>
              <a:t>)</a:t>
            </a:r>
          </a:p>
          <a:p>
            <a:pPr>
              <a:buFont typeface="Arial" panose="020B0604020202020204" pitchFamily="34" charset="0"/>
              <a:buChar char="•"/>
            </a:pPr>
            <a:r>
              <a:rPr lang="es-ES" sz="1250" b="1" dirty="0">
                <a:solidFill>
                  <a:srgbClr val="212121"/>
                </a:solidFill>
                <a:latin typeface="+mj-lt"/>
              </a:rPr>
              <a:t>NO2 1st Max </a:t>
            </a:r>
            <a:r>
              <a:rPr lang="es-ES" sz="1250" b="1" dirty="0" err="1">
                <a:solidFill>
                  <a:srgbClr val="212121"/>
                </a:solidFill>
                <a:latin typeface="+mj-lt"/>
              </a:rPr>
              <a:t>Hour</a:t>
            </a:r>
            <a:r>
              <a:rPr lang="es-ES" sz="1250" dirty="0">
                <a:solidFill>
                  <a:srgbClr val="212121"/>
                </a:solidFill>
                <a:latin typeface="+mj-lt"/>
              </a:rPr>
              <a:t>: 1ra Hora Máx. de Dióxido de nitrógeno</a:t>
            </a:r>
          </a:p>
          <a:p>
            <a:pPr>
              <a:buFont typeface="Arial" panose="020B0604020202020204" pitchFamily="34" charset="0"/>
              <a:buChar char="•"/>
            </a:pPr>
            <a:r>
              <a:rPr lang="es-ES" sz="1250" b="1" dirty="0">
                <a:solidFill>
                  <a:srgbClr val="212121"/>
                </a:solidFill>
                <a:latin typeface="+mj-lt"/>
              </a:rPr>
              <a:t>NO2 AQI</a:t>
            </a:r>
            <a:r>
              <a:rPr lang="es-ES" sz="1250" dirty="0">
                <a:solidFill>
                  <a:srgbClr val="212121"/>
                </a:solidFill>
                <a:latin typeface="+mj-lt"/>
              </a:rPr>
              <a:t>: Dióxido de nitrógeno AQI (Air </a:t>
            </a:r>
            <a:r>
              <a:rPr lang="es-ES" sz="1250" dirty="0" err="1">
                <a:solidFill>
                  <a:srgbClr val="212121"/>
                </a:solidFill>
                <a:latin typeface="+mj-lt"/>
              </a:rPr>
              <a:t>Quality</a:t>
            </a:r>
            <a:r>
              <a:rPr lang="es-ES" sz="1250" dirty="0">
                <a:solidFill>
                  <a:srgbClr val="212121"/>
                </a:solidFill>
                <a:latin typeface="+mj-lt"/>
              </a:rPr>
              <a:t> </a:t>
            </a:r>
            <a:r>
              <a:rPr lang="es-ES" sz="1250" dirty="0" err="1">
                <a:solidFill>
                  <a:srgbClr val="212121"/>
                </a:solidFill>
                <a:latin typeface="+mj-lt"/>
              </a:rPr>
              <a:t>Index</a:t>
            </a:r>
            <a:r>
              <a:rPr lang="es-ES" sz="1250" dirty="0">
                <a:solidFill>
                  <a:srgbClr val="212121"/>
                </a:solidFill>
                <a:latin typeface="+mj-lt"/>
              </a:rPr>
              <a:t> – Índice Calidad de Aire)</a:t>
            </a:r>
          </a:p>
          <a:p>
            <a:pPr>
              <a:buFont typeface="Arial" panose="020B0604020202020204" pitchFamily="34" charset="0"/>
              <a:buChar char="•"/>
            </a:pPr>
            <a:r>
              <a:rPr lang="es-ES" sz="1250" b="1" dirty="0" err="1">
                <a:solidFill>
                  <a:srgbClr val="212121"/>
                </a:solidFill>
                <a:latin typeface="+mj-lt"/>
              </a:rPr>
              <a:t>Latitude</a:t>
            </a:r>
            <a:r>
              <a:rPr lang="es-ES" sz="1250" dirty="0">
                <a:solidFill>
                  <a:srgbClr val="212121"/>
                </a:solidFill>
                <a:latin typeface="+mj-lt"/>
              </a:rPr>
              <a:t>: Latitud</a:t>
            </a:r>
          </a:p>
          <a:p>
            <a:pPr>
              <a:buFont typeface="Arial" panose="020B0604020202020204" pitchFamily="34" charset="0"/>
              <a:buChar char="•"/>
            </a:pPr>
            <a:r>
              <a:rPr lang="es-ES" sz="1250" b="1" dirty="0" err="1">
                <a:solidFill>
                  <a:srgbClr val="212121"/>
                </a:solidFill>
                <a:latin typeface="+mj-lt"/>
              </a:rPr>
              <a:t>Longitude</a:t>
            </a:r>
            <a:r>
              <a:rPr lang="es-ES" sz="1250" dirty="0">
                <a:solidFill>
                  <a:srgbClr val="212121"/>
                </a:solidFill>
                <a:latin typeface="+mj-lt"/>
              </a:rPr>
              <a:t>: Longitud</a:t>
            </a:r>
            <a:endParaRPr lang="es-ES" sz="1250" b="0" i="0" dirty="0">
              <a:solidFill>
                <a:srgbClr val="212121"/>
              </a:solidFill>
              <a:effectLst/>
              <a:latin typeface="+mj-lt"/>
            </a:endParaRPr>
          </a:p>
        </p:txBody>
      </p:sp>
      <p:sp>
        <p:nvSpPr>
          <p:cNvPr id="8" name="Rectángulo 7">
            <a:extLst>
              <a:ext uri="{FF2B5EF4-FFF2-40B4-BE49-F238E27FC236}">
                <a16:creationId xmlns:a16="http://schemas.microsoft.com/office/drawing/2014/main" id="{6E69C966-7388-4E7C-842E-F6EE357A21C9}"/>
              </a:ext>
            </a:extLst>
          </p:cNvPr>
          <p:cNvSpPr/>
          <p:nvPr/>
        </p:nvSpPr>
        <p:spPr>
          <a:xfrm>
            <a:off x="8186809" y="4749285"/>
            <a:ext cx="3619427" cy="707886"/>
          </a:xfrm>
          <a:prstGeom prst="rect">
            <a:avLst/>
          </a:prstGeom>
        </p:spPr>
        <p:txBody>
          <a:bodyPr wrap="square">
            <a:spAutoFit/>
          </a:bodyPr>
          <a:lstStyle/>
          <a:p>
            <a:pPr algn="ctr"/>
            <a:r>
              <a:rPr lang="es-AR" sz="2000" b="1" dirty="0">
                <a:solidFill>
                  <a:srgbClr val="212121"/>
                </a:solidFill>
                <a:latin typeface="+mj-lt"/>
              </a:rPr>
              <a:t>CORRELACION DE VARIABLES DE CADA CONTAMINANTE</a:t>
            </a:r>
            <a:endParaRPr lang="es-ES" sz="2000" b="0" i="0" dirty="0">
              <a:solidFill>
                <a:srgbClr val="212121"/>
              </a:solidFill>
              <a:effectLst/>
              <a:latin typeface="+mj-lt"/>
            </a:endParaRPr>
          </a:p>
        </p:txBody>
      </p:sp>
      <p:cxnSp>
        <p:nvCxnSpPr>
          <p:cNvPr id="9" name="Conector recto de flecha 8">
            <a:extLst>
              <a:ext uri="{FF2B5EF4-FFF2-40B4-BE49-F238E27FC236}">
                <a16:creationId xmlns:a16="http://schemas.microsoft.com/office/drawing/2014/main" id="{7006FFA2-92AB-40EC-AB11-B47EE47AA7B2}"/>
              </a:ext>
            </a:extLst>
          </p:cNvPr>
          <p:cNvCxnSpPr>
            <a:stCxn id="8" idx="0"/>
          </p:cNvCxnSpPr>
          <p:nvPr/>
        </p:nvCxnSpPr>
        <p:spPr>
          <a:xfrm flipV="1">
            <a:off x="9996523" y="4178104"/>
            <a:ext cx="1" cy="571181"/>
          </a:xfrm>
          <a:prstGeom prst="straightConnector1">
            <a:avLst/>
          </a:prstGeom>
          <a:ln w="38100">
            <a:solidFill>
              <a:srgbClr val="FE7531"/>
            </a:solidFill>
            <a:tailEnd type="triangle"/>
          </a:ln>
        </p:spPr>
        <p:style>
          <a:lnRef idx="1">
            <a:schemeClr val="accent1"/>
          </a:lnRef>
          <a:fillRef idx="0">
            <a:schemeClr val="accent1"/>
          </a:fillRef>
          <a:effectRef idx="0">
            <a:schemeClr val="accent1"/>
          </a:effectRef>
          <a:fontRef idx="minor">
            <a:schemeClr val="tx1"/>
          </a:fontRef>
        </p:style>
      </p:cxnSp>
      <p:sp>
        <p:nvSpPr>
          <p:cNvPr id="11" name="TextBox 43">
            <a:extLst>
              <a:ext uri="{FF2B5EF4-FFF2-40B4-BE49-F238E27FC236}">
                <a16:creationId xmlns:a16="http://schemas.microsoft.com/office/drawing/2014/main" id="{E60F71BE-95F9-4856-8843-283EB033EFF1}"/>
              </a:ext>
            </a:extLst>
          </p:cNvPr>
          <p:cNvSpPr txBox="1"/>
          <p:nvPr/>
        </p:nvSpPr>
        <p:spPr>
          <a:xfrm>
            <a:off x="-21521" y="1583710"/>
            <a:ext cx="3580647" cy="769263"/>
          </a:xfrm>
          <a:prstGeom prst="rect">
            <a:avLst/>
          </a:prstGeom>
          <a:noFill/>
        </p:spPr>
        <p:txBody>
          <a:bodyPr wrap="square" rtlCol="0">
            <a:spAutoFit/>
          </a:bodyPr>
          <a:lstStyle/>
          <a:p>
            <a:pPr algn="ctr" defTabSz="995491"/>
            <a:r>
              <a:rPr lang="en-US" altLang="ko-KR" sz="4399" b="1" dirty="0">
                <a:solidFill>
                  <a:srgbClr val="282828"/>
                </a:solidFill>
                <a:latin typeface="+mj-lt"/>
                <a:ea typeface="맑은 고딕" panose="020B0503020000020004" pitchFamily="50" charset="-127"/>
              </a:rPr>
              <a:t>VARIABLES</a:t>
            </a:r>
            <a:endParaRPr lang="ko-KR" altLang="en-US" sz="4399" b="1" dirty="0">
              <a:solidFill>
                <a:srgbClr val="282828"/>
              </a:solidFill>
              <a:effectLst/>
              <a:latin typeface="+mj-lt"/>
              <a:ea typeface="맑은 고딕" panose="020B0503020000020004" pitchFamily="50" charset="-127"/>
            </a:endParaRPr>
          </a:p>
        </p:txBody>
      </p:sp>
      <p:sp>
        <p:nvSpPr>
          <p:cNvPr id="12" name="Diagrama de flujo: conector 11">
            <a:extLst>
              <a:ext uri="{FF2B5EF4-FFF2-40B4-BE49-F238E27FC236}">
                <a16:creationId xmlns:a16="http://schemas.microsoft.com/office/drawing/2014/main" id="{C2B2CE06-624E-4198-805B-AA7A473DF8C4}"/>
              </a:ext>
            </a:extLst>
          </p:cNvPr>
          <p:cNvSpPr/>
          <p:nvPr/>
        </p:nvSpPr>
        <p:spPr>
          <a:xfrm>
            <a:off x="1270906" y="2246643"/>
            <a:ext cx="870857" cy="798568"/>
          </a:xfrm>
          <a:prstGeom prst="flowChartConnector">
            <a:avLst/>
          </a:prstGeom>
          <a:noFill/>
          <a:ln w="38100" cap="flat" cmpd="sng" algn="ctr">
            <a:solidFill>
              <a:srgbClr val="2EDF84"/>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s-ES"/>
          </a:p>
        </p:txBody>
      </p:sp>
      <p:sp>
        <p:nvSpPr>
          <p:cNvPr id="13" name="CuadroTexto 12">
            <a:extLst>
              <a:ext uri="{FF2B5EF4-FFF2-40B4-BE49-F238E27FC236}">
                <a16:creationId xmlns:a16="http://schemas.microsoft.com/office/drawing/2014/main" id="{DBE22F8F-D9E7-49A1-9C1B-D01D1819AB14}"/>
              </a:ext>
            </a:extLst>
          </p:cNvPr>
          <p:cNvSpPr txBox="1"/>
          <p:nvPr/>
        </p:nvSpPr>
        <p:spPr>
          <a:xfrm>
            <a:off x="1474943" y="2415068"/>
            <a:ext cx="492443" cy="461665"/>
          </a:xfrm>
          <a:prstGeom prst="rect">
            <a:avLst/>
          </a:prstGeom>
          <a:noFill/>
        </p:spPr>
        <p:txBody>
          <a:bodyPr wrap="none" rtlCol="0">
            <a:spAutoFit/>
          </a:bodyPr>
          <a:lstStyle/>
          <a:p>
            <a:r>
              <a:rPr lang="es-AR" sz="2400" b="1" dirty="0"/>
              <a:t>29</a:t>
            </a:r>
            <a:endParaRPr lang="es-ES" sz="2400" b="1" dirty="0"/>
          </a:p>
        </p:txBody>
      </p:sp>
      <p:pic>
        <p:nvPicPr>
          <p:cNvPr id="3" name="Imagen 2">
            <a:extLst>
              <a:ext uri="{FF2B5EF4-FFF2-40B4-BE49-F238E27FC236}">
                <a16:creationId xmlns:a16="http://schemas.microsoft.com/office/drawing/2014/main" id="{ECEFD94F-344C-4918-89A9-F27E98081948}"/>
              </a:ext>
            </a:extLst>
          </p:cNvPr>
          <p:cNvPicPr>
            <a:picLocks noChangeAspect="1"/>
          </p:cNvPicPr>
          <p:nvPr/>
        </p:nvPicPr>
        <p:blipFill>
          <a:blip r:embed="rId3"/>
          <a:stretch>
            <a:fillRect/>
          </a:stretch>
        </p:blipFill>
        <p:spPr>
          <a:xfrm>
            <a:off x="320504" y="3230723"/>
            <a:ext cx="2896595" cy="350640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609771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EDA –</a:t>
            </a:r>
            <a:r>
              <a:rPr kumimoji="1" lang="en-US" altLang="ko-KR" sz="2799" b="1" cap="all" dirty="0">
                <a:solidFill>
                  <a:srgbClr val="F75418"/>
                </a:solidFill>
                <a:latin typeface="+mj-lt"/>
                <a:ea typeface="맑은 고딕" panose="020B0503020000020004" pitchFamily="50" charset="-127"/>
                <a:cs typeface="굴림" pitchFamily="50" charset="-127"/>
              </a:rPr>
              <a:t>Exploratory Data Analysis</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04</a:t>
            </a:r>
            <a:endParaRPr kumimoji="1" lang="ko-KR" altLang="ko-KR" sz="3999" b="1" dirty="0">
              <a:solidFill>
                <a:schemeClr val="bg1"/>
              </a:solidFill>
              <a:latin typeface="+mj-lt"/>
              <a:ea typeface="맑은 고딕" panose="020B0503020000020004" pitchFamily="50" charset="-127"/>
              <a:cs typeface="굴림" pitchFamily="50" charset="-127"/>
            </a:endParaRPr>
          </a:p>
        </p:txBody>
      </p:sp>
      <p:pic>
        <p:nvPicPr>
          <p:cNvPr id="6146" name="Picture 2" descr="Análisis exploratorio - Iconos gratis de negocios y finanzas">
            <a:extLst>
              <a:ext uri="{FF2B5EF4-FFF2-40B4-BE49-F238E27FC236}">
                <a16:creationId xmlns:a16="http://schemas.microsoft.com/office/drawing/2014/main" id="{DC228635-EC52-4CC6-8FB5-82D692E7D38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28144" y="2644789"/>
            <a:ext cx="3615334" cy="36153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156727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0" y="1458580"/>
            <a:ext cx="12041945" cy="961063"/>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Para responder parte de nuestras preguntas iniciales del trabajo, se realiza en la etapa EDA, diversos análisis:</a:t>
            </a:r>
          </a:p>
          <a:p>
            <a:pPr marL="0" indent="0"/>
            <a:r>
              <a:rPr lang="es-ES" altLang="ko-KR" sz="1400" dirty="0"/>
              <a:t> </a:t>
            </a:r>
          </a:p>
        </p:txBody>
      </p:sp>
      <p:pic>
        <p:nvPicPr>
          <p:cNvPr id="1028" name="Picture 4" descr="Ilustración de Iconos Planos De Gráficos Y Diagramas Iconos De Diseño De  Materiales Píxel Perfecto Para Móviles Y Web Contiene Iconos Como Gráfico  Diagrama Gráfico De Barras Gráfico Circular Finanzas Análisis Big">
            <a:extLst>
              <a:ext uri="{FF2B5EF4-FFF2-40B4-BE49-F238E27FC236}">
                <a16:creationId xmlns:a16="http://schemas.microsoft.com/office/drawing/2014/main" id="{050856D3-C66F-45C8-9B23-15D2B7371F6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854" t="52474" r="52735" b="28944"/>
          <a:stretch/>
        </p:blipFill>
        <p:spPr bwMode="auto">
          <a:xfrm>
            <a:off x="1376510" y="2844287"/>
            <a:ext cx="1645921" cy="186376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Ilustración de Iconos Planos De Gráficos Y Diagramas Iconos De Diseño De  Materiales Píxel Perfecto Para Móviles Y Web Contiene Iconos Como Gráfico  Diagrama Gráfico De Barras Gráfico Circular Finanzas Análisis Big">
            <a:extLst>
              <a:ext uri="{FF2B5EF4-FFF2-40B4-BE49-F238E27FC236}">
                <a16:creationId xmlns:a16="http://schemas.microsoft.com/office/drawing/2014/main" id="{C0B95F81-5844-43A1-8C2D-939D7C75DF3C}"/>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470" t="7509" r="75119" b="73909"/>
          <a:stretch/>
        </p:blipFill>
        <p:spPr bwMode="auto">
          <a:xfrm>
            <a:off x="9109895" y="2596282"/>
            <a:ext cx="1645921" cy="1863763"/>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4" descr="Ilustración de Iconos Planos De Gráficos Y Diagramas Iconos De Diseño De  Materiales Píxel Perfecto Para Móviles Y Web Contiene Iconos Como Gráfico  Diagrama Gráfico De Barras Gráfico Circular Finanzas Análisis Big">
            <a:extLst>
              <a:ext uri="{FF2B5EF4-FFF2-40B4-BE49-F238E27FC236}">
                <a16:creationId xmlns:a16="http://schemas.microsoft.com/office/drawing/2014/main" id="{8F7B31BC-B5B6-4BDE-A1DB-952979482AF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52649" t="29776" r="30940" b="51642"/>
          <a:stretch/>
        </p:blipFill>
        <p:spPr bwMode="auto">
          <a:xfrm>
            <a:off x="3954305" y="2728174"/>
            <a:ext cx="1645921" cy="186376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4" descr="Ilustración de Iconos Planos De Gráficos Y Diagramas Iconos De Diseño De  Materiales Píxel Perfecto Para Móviles Y Web Contiene Iconos Como Gráfico  Diagrama Gráfico De Barras Gráfico Circular Finanzas Análisis Big">
            <a:extLst>
              <a:ext uri="{FF2B5EF4-FFF2-40B4-BE49-F238E27FC236}">
                <a16:creationId xmlns:a16="http://schemas.microsoft.com/office/drawing/2014/main" id="{DDC5DCCA-7867-4BBE-A16E-8BB267DB7C1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9572" t="29049" r="74017" b="52369"/>
          <a:stretch/>
        </p:blipFill>
        <p:spPr bwMode="auto">
          <a:xfrm>
            <a:off x="6532100" y="2598716"/>
            <a:ext cx="1645921" cy="1863763"/>
          </a:xfrm>
          <a:prstGeom prst="rect">
            <a:avLst/>
          </a:prstGeom>
          <a:noFill/>
          <a:extLst>
            <a:ext uri="{909E8E84-426E-40DD-AFC4-6F175D3DCCD1}">
              <a14:hiddenFill xmlns:a14="http://schemas.microsoft.com/office/drawing/2010/main">
                <a:solidFill>
                  <a:srgbClr val="FFFFFF"/>
                </a:solidFill>
              </a14:hiddenFill>
            </a:ext>
          </a:extLst>
        </p:spPr>
      </p:pic>
      <p:sp>
        <p:nvSpPr>
          <p:cNvPr id="14" name="Rectángulo 13">
            <a:extLst>
              <a:ext uri="{FF2B5EF4-FFF2-40B4-BE49-F238E27FC236}">
                <a16:creationId xmlns:a16="http://schemas.microsoft.com/office/drawing/2014/main" id="{7EACA781-2370-4E27-88D2-D8C4B17123F5}"/>
              </a:ext>
            </a:extLst>
          </p:cNvPr>
          <p:cNvSpPr/>
          <p:nvPr/>
        </p:nvSpPr>
        <p:spPr>
          <a:xfrm>
            <a:off x="1125047" y="4438358"/>
            <a:ext cx="2148845" cy="923330"/>
          </a:xfrm>
          <a:prstGeom prst="rect">
            <a:avLst/>
          </a:prstGeom>
        </p:spPr>
        <p:txBody>
          <a:bodyPr wrap="square">
            <a:spAutoFit/>
          </a:bodyPr>
          <a:lstStyle/>
          <a:p>
            <a:pPr algn="ctr"/>
            <a:r>
              <a:rPr lang="es-ES" b="1" dirty="0"/>
              <a:t>UNIVARIADO</a:t>
            </a:r>
          </a:p>
          <a:p>
            <a:pPr algn="ctr"/>
            <a:r>
              <a:rPr lang="es-ES" dirty="0"/>
              <a:t>Análisis individual de las variables</a:t>
            </a:r>
          </a:p>
        </p:txBody>
      </p:sp>
      <p:sp>
        <p:nvSpPr>
          <p:cNvPr id="21" name="Rectángulo 20">
            <a:extLst>
              <a:ext uri="{FF2B5EF4-FFF2-40B4-BE49-F238E27FC236}">
                <a16:creationId xmlns:a16="http://schemas.microsoft.com/office/drawing/2014/main" id="{064F3C18-0AA8-4D16-934B-54123009A527}"/>
              </a:ext>
            </a:extLst>
          </p:cNvPr>
          <p:cNvSpPr/>
          <p:nvPr/>
        </p:nvSpPr>
        <p:spPr>
          <a:xfrm>
            <a:off x="3702842" y="4438358"/>
            <a:ext cx="2148845" cy="923330"/>
          </a:xfrm>
          <a:prstGeom prst="rect">
            <a:avLst/>
          </a:prstGeom>
        </p:spPr>
        <p:txBody>
          <a:bodyPr wrap="square">
            <a:spAutoFit/>
          </a:bodyPr>
          <a:lstStyle/>
          <a:p>
            <a:pPr algn="ctr"/>
            <a:r>
              <a:rPr lang="es-ES" b="1" dirty="0"/>
              <a:t>BIVARIADO</a:t>
            </a:r>
          </a:p>
          <a:p>
            <a:pPr algn="ctr"/>
            <a:r>
              <a:rPr lang="es-ES" dirty="0"/>
              <a:t>Búsqueda de </a:t>
            </a:r>
          </a:p>
          <a:p>
            <a:pPr algn="ctr"/>
            <a:r>
              <a:rPr lang="es-ES" dirty="0"/>
              <a:t>correlaciones</a:t>
            </a:r>
          </a:p>
        </p:txBody>
      </p:sp>
      <p:sp>
        <p:nvSpPr>
          <p:cNvPr id="22" name="Rectángulo 21">
            <a:extLst>
              <a:ext uri="{FF2B5EF4-FFF2-40B4-BE49-F238E27FC236}">
                <a16:creationId xmlns:a16="http://schemas.microsoft.com/office/drawing/2014/main" id="{424B3FF6-C81B-4A76-B1D0-291ED4199726}"/>
              </a:ext>
            </a:extLst>
          </p:cNvPr>
          <p:cNvSpPr/>
          <p:nvPr/>
        </p:nvSpPr>
        <p:spPr>
          <a:xfrm>
            <a:off x="6280637" y="4438358"/>
            <a:ext cx="2148845" cy="1200329"/>
          </a:xfrm>
          <a:prstGeom prst="rect">
            <a:avLst/>
          </a:prstGeom>
        </p:spPr>
        <p:txBody>
          <a:bodyPr wrap="square">
            <a:spAutoFit/>
          </a:bodyPr>
          <a:lstStyle/>
          <a:p>
            <a:pPr algn="ctr"/>
            <a:r>
              <a:rPr lang="es-ES" b="1" dirty="0"/>
              <a:t>MULTIVARIADO</a:t>
            </a:r>
          </a:p>
          <a:p>
            <a:pPr algn="ctr"/>
            <a:r>
              <a:rPr lang="es-ES" dirty="0"/>
              <a:t>Análisis de relación y reducción de </a:t>
            </a:r>
          </a:p>
          <a:p>
            <a:pPr algn="ctr"/>
            <a:r>
              <a:rPr lang="es-ES" dirty="0"/>
              <a:t>dimensionalidad.</a:t>
            </a:r>
          </a:p>
        </p:txBody>
      </p:sp>
      <p:sp>
        <p:nvSpPr>
          <p:cNvPr id="23" name="Rectángulo 22">
            <a:extLst>
              <a:ext uri="{FF2B5EF4-FFF2-40B4-BE49-F238E27FC236}">
                <a16:creationId xmlns:a16="http://schemas.microsoft.com/office/drawing/2014/main" id="{4A3A93FB-73C0-4F5C-ABE5-EABC15975419}"/>
              </a:ext>
            </a:extLst>
          </p:cNvPr>
          <p:cNvSpPr/>
          <p:nvPr/>
        </p:nvSpPr>
        <p:spPr>
          <a:xfrm>
            <a:off x="8858432" y="4438358"/>
            <a:ext cx="2148845" cy="1200329"/>
          </a:xfrm>
          <a:prstGeom prst="rect">
            <a:avLst/>
          </a:prstGeom>
        </p:spPr>
        <p:txBody>
          <a:bodyPr wrap="square">
            <a:spAutoFit/>
          </a:bodyPr>
          <a:lstStyle/>
          <a:p>
            <a:pPr algn="ctr"/>
            <a:r>
              <a:rPr lang="es-ES" b="1" cap="all" dirty="0" err="1"/>
              <a:t>Insights</a:t>
            </a:r>
            <a:endParaRPr lang="es-ES" b="1" cap="all" dirty="0"/>
          </a:p>
          <a:p>
            <a:pPr algn="ctr"/>
            <a:r>
              <a:rPr lang="es-ES" dirty="0"/>
              <a:t>Puntual de cada </a:t>
            </a:r>
          </a:p>
          <a:p>
            <a:pPr algn="ctr"/>
            <a:r>
              <a:rPr lang="es-ES" dirty="0"/>
              <a:t>análisis y generales </a:t>
            </a:r>
          </a:p>
          <a:p>
            <a:pPr algn="ctr"/>
            <a:r>
              <a:rPr lang="es-ES" dirty="0"/>
              <a:t>de la etapa de EDA</a:t>
            </a:r>
          </a:p>
        </p:txBody>
      </p:sp>
    </p:spTree>
    <p:extLst>
      <p:ext uri="{BB962C8B-B14F-4D97-AF65-F5344CB8AC3E}">
        <p14:creationId xmlns:p14="http://schemas.microsoft.com/office/powerpoint/2010/main" val="397243204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7507457" cy="442040"/>
          </a:xfrm>
        </p:spPr>
        <p:txBody>
          <a:bodyPr>
            <a:normAutofit lnSpcReduction="10000"/>
          </a:bodyPr>
          <a:lstStyle/>
          <a:p>
            <a:pPr marL="0" indent="0"/>
            <a:r>
              <a:rPr lang="es-ES" altLang="ko-KR" sz="2400" b="1" dirty="0"/>
              <a:t>¿La calidad del aire mejoro en los últimos años? </a:t>
            </a:r>
          </a:p>
        </p:txBody>
      </p:sp>
      <p:pic>
        <p:nvPicPr>
          <p:cNvPr id="4" name="Imagen 3" descr="Gráfico, Gráfico de líneas&#10;&#10;Descripción generada automáticamente">
            <a:extLst>
              <a:ext uri="{FF2B5EF4-FFF2-40B4-BE49-F238E27FC236}">
                <a16:creationId xmlns:a16="http://schemas.microsoft.com/office/drawing/2014/main" id="{145C7360-E8A5-4EB9-A14B-7180687378DD}"/>
              </a:ext>
            </a:extLst>
          </p:cNvPr>
          <p:cNvPicPr>
            <a:picLocks noChangeAspect="1"/>
          </p:cNvPicPr>
          <p:nvPr/>
        </p:nvPicPr>
        <p:blipFill rotWithShape="1">
          <a:blip r:embed="rId2">
            <a:extLst>
              <a:ext uri="{28A0092B-C50C-407E-A947-70E740481C1C}">
                <a14:useLocalDpi xmlns:a14="http://schemas.microsoft.com/office/drawing/2010/main" val="0"/>
              </a:ext>
            </a:extLst>
          </a:blip>
          <a:srcRect r="2111"/>
          <a:stretch/>
        </p:blipFill>
        <p:spPr>
          <a:xfrm>
            <a:off x="4766484" y="2830222"/>
            <a:ext cx="7373782" cy="3766396"/>
          </a:xfrm>
          <a:prstGeom prst="rect">
            <a:avLst/>
          </a:prstGeom>
        </p:spPr>
      </p:pic>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0" y="2119762"/>
            <a:ext cx="4642338" cy="4850780"/>
          </a:xfrm>
          <a:prstGeom prst="rect">
            <a:avLst/>
          </a:prstGeom>
        </p:spPr>
        <p:txBody>
          <a:bodyPr vert="horz" lIns="99569" tIns="49785" rIns="99569" bIns="49785" rtlCol="0">
            <a:normAutofit fontScale="70000" lnSpcReduction="2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i="0" dirty="0"/>
              <a:t>Este gráfico muestra cómo el índice acumulativo (una medida general de las concentraciones de los gases en la atmósfera) disminuye con el tiempo. Como podemos ver, las emisiones  definitivamente van a la baja. El contexto histórico de este    patrón es que en 1975 se aprobó la Ley de Aire Limpio, que    fue un intento del gobierno de controlar las regulaciones de   todos estos diferentes gases nocivos.</a:t>
            </a:r>
          </a:p>
          <a:p>
            <a:pPr marL="0" indent="0"/>
            <a:endParaRPr lang="es-ES" altLang="en-US" i="0" dirty="0"/>
          </a:p>
          <a:p>
            <a:pPr marL="0" indent="0"/>
            <a:r>
              <a:rPr lang="es-ES" altLang="en-US" i="0" dirty="0"/>
              <a:t>En el año 2020 podemos ver el valor promedio mínimo de los últimos 20 años, esto quizás se debe a la pandemia mundial efecto del COVID-19.</a:t>
            </a:r>
          </a:p>
          <a:p>
            <a:pPr marL="0" indent="0"/>
            <a:endParaRPr lang="es-ES" altLang="en-US" i="0" dirty="0"/>
          </a:p>
          <a:p>
            <a:pPr marL="0" indent="0"/>
            <a:r>
              <a:rPr lang="es-ES" altLang="en-US" i="0" dirty="0"/>
              <a:t>En cambio, en 2021, podemos ver un aumento en el índice    con valores similares a los de 2018, un punto de estudio a      tener en cuenta respecto a cada contaminante.</a:t>
            </a:r>
          </a:p>
          <a:p>
            <a:pPr marL="0" indent="0"/>
            <a:endParaRPr lang="es-ES" altLang="en-US" i="0" dirty="0"/>
          </a:p>
          <a:p>
            <a:pPr marL="0" indent="0"/>
            <a:r>
              <a:rPr lang="es-ES" altLang="en-US" i="0" dirty="0"/>
              <a:t>Se utiliza el </a:t>
            </a:r>
            <a:r>
              <a:rPr lang="es-ES" altLang="en-US" dirty="0"/>
              <a:t>Índice de Calidad del Aire (AQI: Air </a:t>
            </a:r>
            <a:r>
              <a:rPr lang="es-ES" altLang="en-US" dirty="0" err="1"/>
              <a:t>Quality</a:t>
            </a:r>
            <a:r>
              <a:rPr lang="es-ES" altLang="en-US" dirty="0"/>
              <a:t> </a:t>
            </a:r>
            <a:r>
              <a:rPr lang="es-ES" altLang="en-US" dirty="0" err="1"/>
              <a:t>Index</a:t>
            </a:r>
            <a:r>
              <a:rPr lang="es-ES" altLang="en-US" dirty="0"/>
              <a:t>)</a:t>
            </a:r>
            <a:r>
              <a:rPr lang="es-ES" altLang="en-US" i="0" dirty="0"/>
              <a:t> como medida principal porque los diferentes gases usan      diferentes unidades para la concentración (</a:t>
            </a:r>
            <a:r>
              <a:rPr lang="es-ES" altLang="en-US" dirty="0" err="1"/>
              <a:t>ppb</a:t>
            </a:r>
            <a:r>
              <a:rPr lang="es-ES" altLang="en-US" i="0" dirty="0"/>
              <a:t> y </a:t>
            </a:r>
            <a:r>
              <a:rPr lang="es-ES" altLang="en-US" dirty="0"/>
              <a:t>ppm</a:t>
            </a:r>
            <a:r>
              <a:rPr lang="es-ES" altLang="en-US" i="0" dirty="0"/>
              <a:t>), y el   AQI es un índice relativo que se puede comparar entre           diferentes gases.</a:t>
            </a:r>
          </a:p>
          <a:p>
            <a:pPr marL="0" indent="0"/>
            <a:endParaRPr lang="es-ES" altLang="en-US" i="0" dirty="0"/>
          </a:p>
          <a:p>
            <a:pPr marL="0" indent="0"/>
            <a:r>
              <a:rPr lang="es-ES" altLang="en-US" i="0" dirty="0"/>
              <a:t>Veamos ahora de forma particular los índices de calidad de    aire de cada contaminante </a:t>
            </a:r>
          </a:p>
          <a:p>
            <a:pPr marL="0" indent="0"/>
            <a:r>
              <a:rPr lang="es-ES" altLang="ko-KR" sz="2400" dirty="0"/>
              <a:t> </a:t>
            </a:r>
          </a:p>
        </p:txBody>
      </p:sp>
      <p:pic>
        <p:nvPicPr>
          <p:cNvPr id="3" name="Imagen 2">
            <a:extLst>
              <a:ext uri="{FF2B5EF4-FFF2-40B4-BE49-F238E27FC236}">
                <a16:creationId xmlns:a16="http://schemas.microsoft.com/office/drawing/2014/main" id="{C8E2382E-C60B-46D3-A72E-C12D93C10217}"/>
              </a:ext>
            </a:extLst>
          </p:cNvPr>
          <p:cNvPicPr>
            <a:picLocks noChangeAspect="1"/>
          </p:cNvPicPr>
          <p:nvPr/>
        </p:nvPicPr>
        <p:blipFill>
          <a:blip r:embed="rId3"/>
          <a:stretch>
            <a:fillRect/>
          </a:stretch>
        </p:blipFill>
        <p:spPr>
          <a:xfrm>
            <a:off x="8286822" y="1358625"/>
            <a:ext cx="3820770" cy="1395465"/>
          </a:xfrm>
          <a:prstGeom prst="rect">
            <a:avLst/>
          </a:prstGeom>
        </p:spPr>
      </p:pic>
    </p:spTree>
    <p:extLst>
      <p:ext uri="{BB962C8B-B14F-4D97-AF65-F5344CB8AC3E}">
        <p14:creationId xmlns:p14="http://schemas.microsoft.com/office/powerpoint/2010/main" val="15487049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1427655" cy="442040"/>
          </a:xfrm>
        </p:spPr>
        <p:txBody>
          <a:bodyPr>
            <a:noAutofit/>
          </a:bodyPr>
          <a:lstStyle/>
          <a:p>
            <a:pPr marL="0" indent="0"/>
            <a:r>
              <a:rPr lang="es-ES" altLang="ko-KR" sz="2400" b="1" dirty="0"/>
              <a:t>¿El comportamiento de los contaminantes aumentaron o disminuyeron? </a:t>
            </a:r>
          </a:p>
          <a:p>
            <a:pPr marL="0" indent="0"/>
            <a:r>
              <a:rPr lang="es-ES" altLang="ko-KR" sz="2400" b="1" dirty="0"/>
              <a:t>¿Cual aporta mas al índice de calidad de aire?</a:t>
            </a:r>
          </a:p>
          <a:p>
            <a:pPr marL="0" indent="0"/>
            <a:endParaRPr lang="es-ES" altLang="ko-KR" sz="2400" b="1" dirty="0"/>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0" y="2415179"/>
            <a:ext cx="4754880" cy="4181439"/>
          </a:xfrm>
          <a:prstGeom prst="rect">
            <a:avLst/>
          </a:prstGeom>
        </p:spPr>
        <p:txBody>
          <a:bodyPr vert="horz" lIns="99569" tIns="49785" rIns="99569" bIns="49785" rtlCol="0">
            <a:normAutofit lnSpcReduction="1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Como se puede ver en el grafico interactivo, también las           concentraciones de cada contaminante han disminuido con el  tiempo.</a:t>
            </a:r>
          </a:p>
          <a:p>
            <a:pPr marL="0" indent="0"/>
            <a:endParaRPr lang="es-ES" altLang="en-US" sz="1400" i="0" dirty="0"/>
          </a:p>
          <a:p>
            <a:pPr marL="0" indent="0"/>
            <a:r>
              <a:rPr lang="es-ES" altLang="en-US" sz="1400" i="0" dirty="0"/>
              <a:t>El Ozono, es el contaminante que mas aporta al índice de          calidad de aire, ya que es el que posee un el peor AQI de los     cuatro contaminante</a:t>
            </a:r>
          </a:p>
          <a:p>
            <a:pPr marL="0" indent="0"/>
            <a:endParaRPr lang="es-ES" altLang="en-US" sz="1400" i="0" dirty="0"/>
          </a:p>
          <a:p>
            <a:pPr marL="0" indent="0"/>
            <a:r>
              <a:rPr lang="es-ES" altLang="en-US" sz="1400" i="0" dirty="0"/>
              <a:t>El Dióxido de nitrógeno tuvo un aumento en el ultimo año con valores similares a los del 2014.</a:t>
            </a:r>
          </a:p>
          <a:p>
            <a:pPr marL="0" indent="0"/>
            <a:endParaRPr lang="es-ES" altLang="en-US" sz="1400" i="0" dirty="0"/>
          </a:p>
          <a:p>
            <a:pPr marL="0" indent="0"/>
            <a:r>
              <a:rPr lang="es-ES" altLang="en-US" sz="1400" i="0" dirty="0"/>
              <a:t>Caso contrario, podemos ver el Dióxido de azufre, como            continua con la tendencia a disminuir y es el contaminante con mejor índice de calidad de aire.</a:t>
            </a:r>
          </a:p>
          <a:p>
            <a:pPr marL="0" indent="0"/>
            <a:endParaRPr lang="es-ES" altLang="ko-KR" sz="1400" i="0" dirty="0"/>
          </a:p>
          <a:p>
            <a:pPr marL="0" indent="0"/>
            <a:endParaRPr lang="es-ES" altLang="ko-KR" sz="1400" i="0" dirty="0"/>
          </a:p>
          <a:p>
            <a:pPr marL="0" indent="0"/>
            <a:r>
              <a:rPr lang="es-ES" altLang="ko-KR" sz="1400" i="0" dirty="0"/>
              <a:t>Veamos si este comportamiento se aplica también a los valores promedio en ppm y </a:t>
            </a:r>
            <a:r>
              <a:rPr lang="es-ES" altLang="ko-KR" sz="1400" i="0" dirty="0" err="1"/>
              <a:t>ppb</a:t>
            </a:r>
            <a:r>
              <a:rPr lang="es-ES" altLang="ko-KR" sz="1400" i="0" dirty="0"/>
              <a:t> de los respectivos contaminante separándolos por décadas.</a:t>
            </a:r>
          </a:p>
        </p:txBody>
      </p:sp>
      <p:pic>
        <p:nvPicPr>
          <p:cNvPr id="3" name="descarga">
            <a:hlinkClick r:id="" action="ppaction://media"/>
            <a:extLst>
              <a:ext uri="{FF2B5EF4-FFF2-40B4-BE49-F238E27FC236}">
                <a16:creationId xmlns:a16="http://schemas.microsoft.com/office/drawing/2014/main" id="{673E64BE-B686-4BC5-9C1D-807124FBD615}"/>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l="7366" t="6423" r="8049" b="5375"/>
          <a:stretch/>
        </p:blipFill>
        <p:spPr>
          <a:xfrm>
            <a:off x="4979964" y="2260444"/>
            <a:ext cx="7057292" cy="3924887"/>
          </a:xfrm>
          <a:prstGeom prst="rect">
            <a:avLst/>
          </a:prstGeom>
        </p:spPr>
      </p:pic>
      <p:pic>
        <p:nvPicPr>
          <p:cNvPr id="7170" name="Picture 2" descr="Hacer clic png imágenes | PNGWing">
            <a:extLst>
              <a:ext uri="{FF2B5EF4-FFF2-40B4-BE49-F238E27FC236}">
                <a16:creationId xmlns:a16="http://schemas.microsoft.com/office/drawing/2014/main" id="{379B10BF-E0BA-437A-A361-EC737215FB08}"/>
              </a:ext>
            </a:extLst>
          </p:cNvPr>
          <p:cNvPicPr>
            <a:picLocks noChangeAspect="1" noChangeArrowheads="1"/>
          </p:cNvPicPr>
          <p:nvPr/>
        </p:nvPicPr>
        <p:blipFill rotWithShape="1">
          <a:blip r:embed="rId5">
            <a:extLst>
              <a:ext uri="{BEBA8EAE-BF5A-486C-A8C5-ECC9F3942E4B}">
                <a14:imgProps xmlns:a14="http://schemas.microsoft.com/office/drawing/2010/main">
                  <a14:imgLayer r:embed="rId6">
                    <a14:imgEffect>
                      <a14:backgroundRemoval t="10000" b="90000" l="10000" r="90000">
                        <a14:foregroundMark x1="46944" y1="24355" x2="46944" y2="24355"/>
                        <a14:foregroundMark x1="41111" y1="24642" x2="41111" y2="24642"/>
                        <a14:foregroundMark x1="38889" y1="30086" x2="38889" y2="30086"/>
                        <a14:foregroundMark x1="49444" y1="34384" x2="49444" y2="34384"/>
                        <a14:foregroundMark x1="50556" y1="34957" x2="50556" y2="34957"/>
                        <a14:foregroundMark x1="53889" y1="33524" x2="53889" y2="33524"/>
                        <a14:foregroundMark x1="58889" y1="36676" x2="58889" y2="36676"/>
                        <a14:foregroundMark x1="60833" y1="43266" x2="60833" y2="43266"/>
                        <a14:foregroundMark x1="49444" y1="46705" x2="49444" y2="46705"/>
                        <a14:foregroundMark x1="50278" y1="46705" x2="50278" y2="46705"/>
                        <a14:foregroundMark x1="52222" y1="48424" x2="52222" y2="48424"/>
                        <a14:foregroundMark x1="52778" y1="47564" x2="52778" y2="47564"/>
                      </a14:backgroundRemoval>
                    </a14:imgEffect>
                  </a14:imgLayer>
                </a14:imgProps>
              </a:ext>
              <a:ext uri="{28A0092B-C50C-407E-A947-70E740481C1C}">
                <a14:useLocalDpi xmlns:a14="http://schemas.microsoft.com/office/drawing/2010/main" val="0"/>
              </a:ext>
            </a:extLst>
          </a:blip>
          <a:srcRect l="29166" t="18773" r="30618" b="36937"/>
          <a:stretch/>
        </p:blipFill>
        <p:spPr bwMode="auto">
          <a:xfrm rot="6206502">
            <a:off x="3911069" y="5743797"/>
            <a:ext cx="1264962" cy="135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4175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0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0972800" cy="442040"/>
          </a:xfrm>
        </p:spPr>
        <p:txBody>
          <a:bodyPr>
            <a:noAutofit/>
          </a:bodyPr>
          <a:lstStyle/>
          <a:p>
            <a:pPr marL="0" indent="0"/>
            <a:r>
              <a:rPr lang="es-ES" altLang="ko-KR" sz="2400" b="1" dirty="0"/>
              <a:t>¿La pandemia mundial de Covid-19 ayudó a disminuir estos valores?</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26591" y="2330777"/>
            <a:ext cx="4754880" cy="4850780"/>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Se grafican los valores promedios de cada contaminante a lo      largo de los años.</a:t>
            </a:r>
          </a:p>
          <a:p>
            <a:pPr marL="0" indent="0"/>
            <a:endParaRPr lang="es-ES" altLang="en-US" sz="1400" i="0" dirty="0"/>
          </a:p>
          <a:p>
            <a:pPr marL="0" indent="0"/>
            <a:r>
              <a:rPr lang="es-ES" altLang="en-US" sz="1400" i="0" dirty="0"/>
              <a:t>Comparando la primer (2000 al 2010) y segunda década (2011 al 2020), se puede observar una disminución de los valores de los contaminantes CO (ppm), SO2(</a:t>
            </a:r>
            <a:r>
              <a:rPr lang="es-ES" altLang="en-US" sz="1400" i="0" dirty="0" err="1"/>
              <a:t>ppb</a:t>
            </a:r>
            <a:r>
              <a:rPr lang="es-ES" altLang="en-US" sz="1400" i="0" dirty="0"/>
              <a:t>) y NO2 (</a:t>
            </a:r>
            <a:r>
              <a:rPr lang="es-ES" altLang="en-US" sz="1400" i="0" dirty="0" err="1"/>
              <a:t>ppb</a:t>
            </a:r>
            <a:r>
              <a:rPr lang="es-ES" altLang="en-US" sz="1400" i="0" dirty="0"/>
              <a:t>).                  Con respecto al O3 (ppm) sucede algo similar pero fluctuaciones año a año.</a:t>
            </a:r>
          </a:p>
          <a:p>
            <a:pPr marL="0" indent="0"/>
            <a:endParaRPr lang="es-ES" altLang="en-US" sz="1400" i="0" dirty="0"/>
          </a:p>
          <a:p>
            <a:pPr marL="0" indent="0"/>
            <a:r>
              <a:rPr lang="es-ES" altLang="en-US" sz="1400" i="0" dirty="0"/>
              <a:t>Considerando el ultimo año en cual aun estábamos en              pandemia por Covid-19 podemos ver:</a:t>
            </a:r>
          </a:p>
          <a:p>
            <a:pPr marL="285750" indent="-285750">
              <a:buFont typeface="Arial" panose="020B0604020202020204" pitchFamily="34" charset="0"/>
              <a:buChar char="•"/>
            </a:pPr>
            <a:r>
              <a:rPr lang="es-ES" altLang="en-US" sz="1400" i="0" dirty="0"/>
              <a:t>Disminución en valores de O3.</a:t>
            </a:r>
          </a:p>
          <a:p>
            <a:pPr marL="285750" indent="-285750">
              <a:buFont typeface="Arial" panose="020B0604020202020204" pitchFamily="34" charset="0"/>
              <a:buChar char="•"/>
            </a:pPr>
            <a:r>
              <a:rPr lang="es-ES" altLang="en-US" sz="1400" i="0" dirty="0"/>
              <a:t>Aumento en valores de NO2 y CO.</a:t>
            </a:r>
          </a:p>
          <a:p>
            <a:pPr marL="285750" indent="-285750">
              <a:buFont typeface="Arial" panose="020B0604020202020204" pitchFamily="34" charset="0"/>
              <a:buChar char="•"/>
            </a:pPr>
            <a:r>
              <a:rPr lang="es-ES" altLang="en-US" sz="1400" i="0" dirty="0"/>
              <a:t>Valores que se mantienen en SO2.</a:t>
            </a:r>
            <a:endParaRPr lang="es-ES" altLang="ko-KR" sz="1400" i="0" dirty="0"/>
          </a:p>
        </p:txBody>
      </p:sp>
      <p:pic>
        <p:nvPicPr>
          <p:cNvPr id="10242" name="Picture 2">
            <a:extLst>
              <a:ext uri="{FF2B5EF4-FFF2-40B4-BE49-F238E27FC236}">
                <a16:creationId xmlns:a16="http://schemas.microsoft.com/office/drawing/2014/main" id="{099BE63C-CC74-4645-AF33-F1D901060F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754880" y="2447778"/>
            <a:ext cx="7410529" cy="37155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733208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0972800" cy="442040"/>
          </a:xfrm>
        </p:spPr>
        <p:txBody>
          <a:bodyPr>
            <a:noAutofit/>
          </a:bodyPr>
          <a:lstStyle/>
          <a:p>
            <a:pPr marL="0" indent="0"/>
            <a:r>
              <a:rPr lang="es-ES" altLang="ko-KR" sz="2400" b="1" dirty="0"/>
              <a:t>¿Existe relaciones entre las emisiones los contaminantes?</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154744" y="5064369"/>
            <a:ext cx="11882511" cy="1682182"/>
          </a:xfrm>
          <a:prstGeom prst="rect">
            <a:avLst/>
          </a:prstGeom>
        </p:spPr>
        <p:txBody>
          <a:bodyPr vert="horz" lIns="99569" tIns="49785" rIns="99569" bIns="49785" rtlCol="0">
            <a:normAutofit lnSpcReduction="1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Se comparan los valores máximos registrados a lo largo de los años de los contaminantes O3 y CO2, los cuales están representados en unidades ppm (parte por  </a:t>
            </a:r>
            <a:r>
              <a:rPr lang="es-ES" altLang="en-US" sz="1400" i="0" dirty="0" err="1"/>
              <a:t>millon</a:t>
            </a:r>
            <a:r>
              <a:rPr lang="es-ES" altLang="en-US" sz="1400" i="0" dirty="0"/>
              <a:t>), y SO2 y NO2 con unidades de medición </a:t>
            </a:r>
            <a:r>
              <a:rPr lang="es-ES" altLang="en-US" sz="1400" i="0" dirty="0" err="1"/>
              <a:t>ppb</a:t>
            </a:r>
            <a:r>
              <a:rPr lang="es-ES" altLang="en-US" sz="1400" i="0" dirty="0"/>
              <a:t> (parte por </a:t>
            </a:r>
            <a:r>
              <a:rPr lang="es-ES" altLang="en-US" sz="1400" i="0" dirty="0" err="1"/>
              <a:t>billon</a:t>
            </a:r>
            <a:r>
              <a:rPr lang="es-ES" altLang="en-US" sz="1400" i="0" dirty="0"/>
              <a:t>).</a:t>
            </a:r>
          </a:p>
          <a:p>
            <a:pPr marL="0" indent="0"/>
            <a:endParaRPr lang="es-ES" altLang="en-US" sz="1400" i="0" dirty="0"/>
          </a:p>
          <a:p>
            <a:pPr marL="0" indent="0"/>
            <a:r>
              <a:rPr lang="es-ES" altLang="en-US" sz="1400" i="0" dirty="0"/>
              <a:t>Para aquellos contaminantes con unidades ppm se observa que, para ambos casos, al correr de los años los valores máximos van disminuyendo. Es por eso que    vemos puntos amarillos (referidos al año 2020 / 2021) en la base de la primer grafica.</a:t>
            </a:r>
          </a:p>
          <a:p>
            <a:pPr marL="0" indent="0"/>
            <a:endParaRPr lang="es-ES" altLang="en-US" sz="1400" i="0" dirty="0"/>
          </a:p>
          <a:p>
            <a:pPr marL="0" indent="0"/>
            <a:r>
              <a:rPr lang="es-ES" altLang="en-US" sz="1400" i="0" dirty="0"/>
              <a:t>Para los contaminantes con unidades </a:t>
            </a:r>
            <a:r>
              <a:rPr lang="es-ES" altLang="en-US" sz="1400" i="0" dirty="0" err="1"/>
              <a:t>ppb</a:t>
            </a:r>
            <a:r>
              <a:rPr lang="es-ES" altLang="en-US" sz="1400" i="0" dirty="0"/>
              <a:t>, en general, sucede algo similar, pero a diferencia que se observa valores altos en los últimos años (registro máximo)</a:t>
            </a:r>
            <a:endParaRPr lang="es-ES" altLang="ko-KR" sz="1400" i="0" dirty="0"/>
          </a:p>
        </p:txBody>
      </p:sp>
      <p:pic>
        <p:nvPicPr>
          <p:cNvPr id="12290" name="Picture 2">
            <a:extLst>
              <a:ext uri="{FF2B5EF4-FFF2-40B4-BE49-F238E27FC236}">
                <a16:creationId xmlns:a16="http://schemas.microsoft.com/office/drawing/2014/main" id="{302379DF-91C8-49E7-9795-7675A2E2ED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399735" y="1822491"/>
            <a:ext cx="9392530" cy="3213018"/>
          </a:xfrm>
          <a:prstGeom prst="rect">
            <a:avLst/>
          </a:prstGeom>
          <a:noFill/>
          <a:extLst>
            <a:ext uri="{909E8E84-426E-40DD-AFC4-6F175D3DCCD1}">
              <a14:hiddenFill xmlns:a14="http://schemas.microsoft.com/office/drawing/2010/main">
                <a:solidFill>
                  <a:srgbClr val="FFFFFF"/>
                </a:solidFill>
              </a14:hiddenFill>
            </a:ext>
          </a:extLst>
        </p:spPr>
      </p:pic>
      <p:sp>
        <p:nvSpPr>
          <p:cNvPr id="3" name="Elipse 2">
            <a:extLst>
              <a:ext uri="{FF2B5EF4-FFF2-40B4-BE49-F238E27FC236}">
                <a16:creationId xmlns:a16="http://schemas.microsoft.com/office/drawing/2014/main" id="{24360C82-92DC-4A77-80D2-392CF75268DA}"/>
              </a:ext>
            </a:extLst>
          </p:cNvPr>
          <p:cNvSpPr/>
          <p:nvPr/>
        </p:nvSpPr>
        <p:spPr>
          <a:xfrm>
            <a:off x="6583680" y="2011680"/>
            <a:ext cx="323557" cy="323557"/>
          </a:xfrm>
          <a:prstGeom prst="ellipse">
            <a:avLst/>
          </a:prstGeom>
          <a:noFill/>
          <a:ln>
            <a:solidFill>
              <a:srgbClr val="FE753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18899994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pic>
        <p:nvPicPr>
          <p:cNvPr id="4" name="Imagen 3">
            <a:extLst>
              <a:ext uri="{FF2B5EF4-FFF2-40B4-BE49-F238E27FC236}">
                <a16:creationId xmlns:a16="http://schemas.microsoft.com/office/drawing/2014/main" id="{2D79D983-BFAF-41EB-9F41-150F193CD923}"/>
              </a:ext>
            </a:extLst>
          </p:cNvPr>
          <p:cNvPicPr>
            <a:picLocks noChangeAspect="1"/>
          </p:cNvPicPr>
          <p:nvPr/>
        </p:nvPicPr>
        <p:blipFill>
          <a:blip r:embed="rId2"/>
          <a:stretch>
            <a:fillRect/>
          </a:stretch>
        </p:blipFill>
        <p:spPr>
          <a:xfrm>
            <a:off x="3292037" y="2082218"/>
            <a:ext cx="8795868" cy="4374416"/>
          </a:xfrm>
          <a:prstGeom prst="rect">
            <a:avLst/>
          </a:prstGeom>
        </p:spPr>
      </p:pic>
      <p:sp>
        <p:nvSpPr>
          <p:cNvPr id="5" name="내용 개체 틀 4"/>
          <p:cNvSpPr>
            <a:spLocks noGrp="1"/>
          </p:cNvSpPr>
          <p:nvPr>
            <p:ph idx="1"/>
          </p:nvPr>
        </p:nvSpPr>
        <p:spPr>
          <a:xfrm>
            <a:off x="609601" y="1358625"/>
            <a:ext cx="7507457" cy="442040"/>
          </a:xfrm>
        </p:spPr>
        <p:txBody>
          <a:bodyPr>
            <a:normAutofit lnSpcReduction="10000"/>
          </a:bodyPr>
          <a:lstStyle/>
          <a:p>
            <a:pPr marL="0" indent="0"/>
            <a:r>
              <a:rPr lang="es-ES" altLang="ko-KR" sz="2400" b="1" dirty="0"/>
              <a:t>¿Las emisiones varían según las regiones geográficas? </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0" y="2099340"/>
            <a:ext cx="3292037" cy="4118580"/>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Antes de puntualizar el análisis de calidad de aire en las ciudades, veamos cuales son las regiones de Estados Unidos con Índices de Calidad de aire mas altos, las cuales       están representados con machas rojas.  </a:t>
            </a:r>
          </a:p>
          <a:p>
            <a:pPr marL="0" indent="0"/>
            <a:endParaRPr lang="es-ES" altLang="en-US" sz="1400" i="0" dirty="0"/>
          </a:p>
          <a:p>
            <a:pPr marL="0" indent="0"/>
            <a:r>
              <a:rPr lang="es-ES" altLang="en-US" sz="1400" i="0" dirty="0"/>
              <a:t>Aquí podemos ver los focos mas altos los  encontramos Noroeste y al Oeste del país.</a:t>
            </a:r>
          </a:p>
        </p:txBody>
      </p:sp>
      <p:pic>
        <p:nvPicPr>
          <p:cNvPr id="16386" name="Picture 2">
            <a:extLst>
              <a:ext uri="{FF2B5EF4-FFF2-40B4-BE49-F238E27FC236}">
                <a16:creationId xmlns:a16="http://schemas.microsoft.com/office/drawing/2014/main" id="{0AA69148-0E49-41D9-BB4B-9D7DD51356D3}"/>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290258" y="5637889"/>
            <a:ext cx="699173" cy="70620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Mapa de los Estados Unidos USA PNG transparente - StickPNG">
            <a:hlinkClick r:id="rId4"/>
            <a:extLst>
              <a:ext uri="{FF2B5EF4-FFF2-40B4-BE49-F238E27FC236}">
                <a16:creationId xmlns:a16="http://schemas.microsoft.com/office/drawing/2014/main" id="{32CDCDC6-3F76-41D1-9AC5-33AC6C8D5ECA}"/>
              </a:ext>
            </a:extLst>
          </p:cNvPr>
          <p:cNvPicPr>
            <a:picLocks noChangeAspect="1" noChangeArrowheads="1"/>
          </p:cNvPicPr>
          <p:nvPr/>
        </p:nvPicPr>
        <p:blipFill>
          <a:blip r:embed="rId5" cstate="print">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2048" y="4710987"/>
            <a:ext cx="3187942" cy="18538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478398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0972800" cy="442040"/>
          </a:xfrm>
        </p:spPr>
        <p:txBody>
          <a:bodyPr>
            <a:noAutofit/>
          </a:bodyPr>
          <a:lstStyle/>
          <a:p>
            <a:pPr marL="0" indent="0"/>
            <a:r>
              <a:rPr lang="es-ES" altLang="ko-KR" sz="2400" b="1" dirty="0"/>
              <a:t>¿Que ciudades tienen mayor AQI?</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5158154" y="5867662"/>
            <a:ext cx="7033846" cy="798568"/>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Se puede observar que existieron ciudades en los últimos 20 años que alcanzaron valores promedios de AQI por encima de 200, lo cual se lo considera dañina para la salud, principalmente para aquellos grupo de personas sensibles.</a:t>
            </a:r>
          </a:p>
        </p:txBody>
      </p:sp>
      <p:pic>
        <p:nvPicPr>
          <p:cNvPr id="13314" name="Picture 2">
            <a:extLst>
              <a:ext uri="{FF2B5EF4-FFF2-40B4-BE49-F238E27FC236}">
                <a16:creationId xmlns:a16="http://schemas.microsoft.com/office/drawing/2014/main" id="{29E2B306-B9D8-4F3B-966A-0EEC14FE30C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8996" y="1925738"/>
            <a:ext cx="10074007" cy="40192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4406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 name="TextBox 43"/>
          <p:cNvSpPr txBox="1"/>
          <p:nvPr/>
        </p:nvSpPr>
        <p:spPr>
          <a:xfrm>
            <a:off x="297370" y="401096"/>
            <a:ext cx="3580647" cy="769263"/>
          </a:xfrm>
          <a:prstGeom prst="rect">
            <a:avLst/>
          </a:prstGeom>
          <a:noFill/>
        </p:spPr>
        <p:txBody>
          <a:bodyPr wrap="square" rtlCol="0">
            <a:spAutoFit/>
          </a:bodyPr>
          <a:lstStyle/>
          <a:p>
            <a:pPr algn="ctr" defTabSz="995491"/>
            <a:r>
              <a:rPr lang="en-US" altLang="ko-KR" sz="4399" b="1" dirty="0">
                <a:solidFill>
                  <a:schemeClr val="tx1">
                    <a:lumMod val="75000"/>
                    <a:lumOff val="25000"/>
                  </a:schemeClr>
                </a:solidFill>
                <a:effectLst/>
                <a:latin typeface="+mj-lt"/>
                <a:ea typeface="맑은 고딕" panose="020B0503020000020004" pitchFamily="50" charset="-127"/>
              </a:rPr>
              <a:t>CONTENTS</a:t>
            </a:r>
            <a:endParaRPr lang="ko-KR" altLang="en-US" sz="4399" b="1" dirty="0">
              <a:solidFill>
                <a:schemeClr val="tx1">
                  <a:lumMod val="75000"/>
                  <a:lumOff val="25000"/>
                </a:schemeClr>
              </a:solidFill>
              <a:effectLst/>
              <a:latin typeface="+mj-lt"/>
              <a:ea typeface="맑은 고딕" panose="020B0503020000020004" pitchFamily="50" charset="-127"/>
            </a:endParaRPr>
          </a:p>
        </p:txBody>
      </p:sp>
      <p:sp>
        <p:nvSpPr>
          <p:cNvPr id="22" name="Text Box 5"/>
          <p:cNvSpPr txBox="1">
            <a:spLocks noChangeArrowheads="1"/>
          </p:cNvSpPr>
          <p:nvPr/>
        </p:nvSpPr>
        <p:spPr bwMode="auto">
          <a:xfrm>
            <a:off x="6910249" y="934377"/>
            <a:ext cx="4334074" cy="5818837"/>
          </a:xfrm>
          <a:prstGeom prst="rect">
            <a:avLst/>
          </a:prstGeom>
          <a:noFill/>
          <a:ln w="9525">
            <a:noFill/>
            <a:miter lim="800000"/>
            <a:headEnd/>
            <a:tailEnd/>
          </a:ln>
        </p:spPr>
        <p:txBody>
          <a:bodyPr wrap="square">
            <a:spAutoFit/>
          </a:bodyPr>
          <a:lstStyle/>
          <a:p>
            <a:pPr defTabSz="995491">
              <a:lnSpc>
                <a:spcPct val="200000"/>
              </a:lnSpc>
              <a:defRPr/>
            </a:pPr>
            <a:r>
              <a:rPr lang="en-US" altLang="ko-KR" sz="2100" b="1" dirty="0">
                <a:solidFill>
                  <a:schemeClr val="bg1"/>
                </a:solidFill>
                <a:latin typeface="+mj-lt"/>
                <a:ea typeface="맑은 고딕" panose="020B0503020000020004" pitchFamily="50" charset="-127"/>
              </a:rPr>
              <a:t>01  </a:t>
            </a:r>
            <a:r>
              <a:rPr lang="en-US" altLang="ko-KR" sz="2100" b="1" dirty="0" err="1">
                <a:solidFill>
                  <a:schemeClr val="bg1"/>
                </a:solidFill>
                <a:latin typeface="+mj-lt"/>
                <a:ea typeface="맑은 고딕" panose="020B0503020000020004" pitchFamily="50" charset="-127"/>
              </a:rPr>
              <a:t>Contexto</a:t>
            </a:r>
            <a:r>
              <a:rPr lang="en-US" altLang="ko-KR" sz="2100" b="1" dirty="0">
                <a:solidFill>
                  <a:schemeClr val="bg1"/>
                </a:solidFill>
                <a:latin typeface="+mj-lt"/>
                <a:ea typeface="맑은 고딕" panose="020B0503020000020004" pitchFamily="50" charset="-127"/>
              </a:rPr>
              <a:t> y Audiencia</a:t>
            </a:r>
          </a:p>
          <a:p>
            <a:pPr defTabSz="995491">
              <a:lnSpc>
                <a:spcPct val="200000"/>
              </a:lnSpc>
              <a:defRPr/>
            </a:pPr>
            <a:r>
              <a:rPr lang="en-US" altLang="ko-KR" sz="2100" b="1" dirty="0">
                <a:solidFill>
                  <a:schemeClr val="bg1"/>
                </a:solidFill>
                <a:latin typeface="+mj-lt"/>
                <a:ea typeface="맑은 고딕" panose="020B0503020000020004" pitchFamily="50" charset="-127"/>
              </a:rPr>
              <a:t>02  </a:t>
            </a:r>
            <a:r>
              <a:rPr lang="en-US" altLang="ko-KR" sz="2100" b="1" dirty="0" err="1">
                <a:solidFill>
                  <a:schemeClr val="bg1"/>
                </a:solidFill>
                <a:latin typeface="+mj-lt"/>
                <a:ea typeface="맑은 고딕" panose="020B0503020000020004" pitchFamily="50" charset="-127"/>
              </a:rPr>
              <a:t>Hipótesis</a:t>
            </a:r>
            <a:r>
              <a:rPr lang="en-US" altLang="ko-KR" sz="2100" b="1" dirty="0">
                <a:solidFill>
                  <a:schemeClr val="bg1"/>
                </a:solidFill>
                <a:latin typeface="+mj-lt"/>
                <a:ea typeface="맑은 고딕" panose="020B0503020000020004" pitchFamily="50" charset="-127"/>
              </a:rPr>
              <a:t> /</a:t>
            </a:r>
            <a:r>
              <a:rPr lang="en-US" altLang="ko-KR" sz="2100" b="1" dirty="0" err="1">
                <a:solidFill>
                  <a:schemeClr val="bg1"/>
                </a:solidFill>
                <a:latin typeface="+mj-lt"/>
                <a:ea typeface="맑은 고딕" panose="020B0503020000020004" pitchFamily="50" charset="-127"/>
              </a:rPr>
              <a:t>Preguntas</a:t>
            </a:r>
            <a:r>
              <a:rPr lang="en-US" altLang="ko-KR" sz="2100" b="1" dirty="0">
                <a:solidFill>
                  <a:schemeClr val="bg1"/>
                </a:solidFill>
                <a:latin typeface="+mj-lt"/>
                <a:ea typeface="맑은 고딕" panose="020B0503020000020004" pitchFamily="50" charset="-127"/>
              </a:rPr>
              <a:t> de </a:t>
            </a:r>
            <a:r>
              <a:rPr lang="en-US" altLang="ko-KR" sz="2100" b="1" dirty="0" err="1">
                <a:solidFill>
                  <a:schemeClr val="bg1"/>
                </a:solidFill>
                <a:latin typeface="+mj-lt"/>
                <a:ea typeface="맑은 고딕" panose="020B0503020000020004" pitchFamily="50" charset="-127"/>
              </a:rPr>
              <a:t>Interés</a:t>
            </a:r>
            <a:endParaRPr lang="en-US" altLang="ko-KR" sz="2100" b="1" dirty="0">
              <a:solidFill>
                <a:schemeClr val="bg1"/>
              </a:solidFill>
              <a:latin typeface="+mj-lt"/>
              <a:ea typeface="맑은 고딕" panose="020B0503020000020004" pitchFamily="50" charset="-127"/>
            </a:endParaRPr>
          </a:p>
          <a:p>
            <a:pPr defTabSz="995491">
              <a:lnSpc>
                <a:spcPct val="200000"/>
              </a:lnSpc>
              <a:defRPr/>
            </a:pPr>
            <a:r>
              <a:rPr lang="en-US" altLang="ko-KR" sz="2100" b="1" dirty="0">
                <a:solidFill>
                  <a:schemeClr val="bg1"/>
                </a:solidFill>
                <a:latin typeface="+mj-lt"/>
                <a:ea typeface="맑은 고딕" panose="020B0503020000020004" pitchFamily="50" charset="-127"/>
              </a:rPr>
              <a:t>03  Metadata</a:t>
            </a:r>
          </a:p>
          <a:p>
            <a:pPr defTabSz="995491">
              <a:lnSpc>
                <a:spcPct val="200000"/>
              </a:lnSpc>
              <a:defRPr/>
            </a:pPr>
            <a:r>
              <a:rPr lang="en-US" altLang="ko-KR" sz="2100" b="1" dirty="0">
                <a:solidFill>
                  <a:schemeClr val="bg1"/>
                </a:solidFill>
                <a:latin typeface="+mj-lt"/>
                <a:ea typeface="맑은 고딕" panose="020B0503020000020004" pitchFamily="50" charset="-127"/>
              </a:rPr>
              <a:t>04  EDA –Exploratory Data Analysis</a:t>
            </a:r>
          </a:p>
          <a:p>
            <a:pPr defTabSz="995491">
              <a:lnSpc>
                <a:spcPct val="200000"/>
              </a:lnSpc>
              <a:defRPr/>
            </a:pPr>
            <a:r>
              <a:rPr lang="en-US" altLang="ko-KR" sz="2100" b="1" dirty="0">
                <a:solidFill>
                  <a:schemeClr val="bg1"/>
                </a:solidFill>
                <a:latin typeface="+mj-lt"/>
                <a:ea typeface="맑은 고딕" panose="020B0503020000020004" pitchFamily="50" charset="-127"/>
              </a:rPr>
              <a:t>05  Insights y </a:t>
            </a:r>
            <a:r>
              <a:rPr lang="en-US" altLang="ko-KR" sz="2100" b="1" dirty="0" err="1">
                <a:solidFill>
                  <a:schemeClr val="bg1"/>
                </a:solidFill>
                <a:latin typeface="+mj-lt"/>
                <a:ea typeface="맑은 고딕" panose="020B0503020000020004" pitchFamily="50" charset="-127"/>
              </a:rPr>
              <a:t>Recomendaciones</a:t>
            </a:r>
            <a:endParaRPr lang="en-US" altLang="ko-KR" sz="2100" b="1" dirty="0">
              <a:solidFill>
                <a:schemeClr val="bg1"/>
              </a:solidFill>
              <a:latin typeface="+mj-lt"/>
              <a:ea typeface="맑은 고딕" panose="020B0503020000020004" pitchFamily="50" charset="-127"/>
            </a:endParaRPr>
          </a:p>
          <a:p>
            <a:pPr defTabSz="995491">
              <a:lnSpc>
                <a:spcPct val="200000"/>
              </a:lnSpc>
              <a:defRPr/>
            </a:pPr>
            <a:r>
              <a:rPr lang="en-US" altLang="ko-KR" sz="2100" b="1" dirty="0">
                <a:solidFill>
                  <a:schemeClr val="bg1"/>
                </a:solidFill>
                <a:latin typeface="+mj-lt"/>
                <a:ea typeface="맑은 고딕" panose="020B0503020000020004" pitchFamily="50" charset="-127"/>
              </a:rPr>
              <a:t>06 </a:t>
            </a:r>
            <a:r>
              <a:rPr lang="es-ES" altLang="ko-KR" sz="2100" b="1" dirty="0">
                <a:solidFill>
                  <a:schemeClr val="bg1"/>
                </a:solidFill>
                <a:latin typeface="+mj-lt"/>
                <a:ea typeface="맑은 고딕" panose="020B0503020000020004" pitchFamily="50" charset="-127"/>
              </a:rPr>
              <a:t>Aplicación de algoritmos de ML</a:t>
            </a:r>
          </a:p>
          <a:p>
            <a:pPr defTabSz="995491">
              <a:lnSpc>
                <a:spcPct val="200000"/>
              </a:lnSpc>
              <a:defRPr/>
            </a:pPr>
            <a:r>
              <a:rPr lang="es-ES" altLang="ko-KR" sz="2100" b="1" dirty="0">
                <a:solidFill>
                  <a:schemeClr val="bg1"/>
                </a:solidFill>
                <a:latin typeface="+mj-lt"/>
                <a:ea typeface="맑은 고딕" panose="020B0503020000020004" pitchFamily="50" charset="-127"/>
              </a:rPr>
              <a:t>07 Conclusiones</a:t>
            </a:r>
          </a:p>
          <a:p>
            <a:pPr defTabSz="995491">
              <a:lnSpc>
                <a:spcPct val="200000"/>
              </a:lnSpc>
              <a:defRPr/>
            </a:pPr>
            <a:r>
              <a:rPr lang="es-ES" altLang="ko-KR" sz="2100" b="1" dirty="0">
                <a:solidFill>
                  <a:schemeClr val="bg1"/>
                </a:solidFill>
                <a:latin typeface="+mj-lt"/>
                <a:ea typeface="맑은 고딕" panose="020B0503020000020004" pitchFamily="50" charset="-127"/>
              </a:rPr>
              <a:t>08 Futuras </a:t>
            </a:r>
            <a:r>
              <a:rPr lang="es-ES" altLang="ko-KR" sz="2100" b="1" dirty="0" err="1">
                <a:solidFill>
                  <a:schemeClr val="bg1"/>
                </a:solidFill>
                <a:latin typeface="+mj-lt"/>
                <a:ea typeface="맑은 고딕" panose="020B0503020000020004" pitchFamily="50" charset="-127"/>
              </a:rPr>
              <a:t>lineas</a:t>
            </a:r>
            <a:endParaRPr lang="es-ES" altLang="ko-KR" sz="2100" b="1" dirty="0">
              <a:solidFill>
                <a:schemeClr val="bg1"/>
              </a:solidFill>
              <a:latin typeface="+mj-lt"/>
              <a:ea typeface="맑은 고딕" panose="020B0503020000020004" pitchFamily="50" charset="-127"/>
            </a:endParaRPr>
          </a:p>
          <a:p>
            <a:pPr defTabSz="995491">
              <a:lnSpc>
                <a:spcPct val="200000"/>
              </a:lnSpc>
              <a:defRPr/>
            </a:pPr>
            <a:r>
              <a:rPr lang="en-US" altLang="ko-KR" sz="2100" b="1" dirty="0">
                <a:solidFill>
                  <a:schemeClr val="bg1"/>
                </a:solidFill>
                <a:latin typeface="+mj-lt"/>
                <a:ea typeface="맑은 고딕" panose="020B0503020000020004" pitchFamily="50" charset="-127"/>
              </a:rPr>
              <a:t>08  </a:t>
            </a:r>
            <a:r>
              <a:rPr lang="en-US" altLang="ko-KR" sz="2100" b="1" dirty="0" err="1">
                <a:solidFill>
                  <a:schemeClr val="bg1"/>
                </a:solidFill>
                <a:latin typeface="+mj-lt"/>
                <a:ea typeface="맑은 고딕" panose="020B0503020000020004" pitchFamily="50" charset="-127"/>
              </a:rPr>
              <a:t>Bibliografía</a:t>
            </a:r>
            <a:r>
              <a:rPr lang="en-US" altLang="ko-KR" sz="2100" b="1" dirty="0">
                <a:solidFill>
                  <a:schemeClr val="bg1"/>
                </a:solidFill>
                <a:latin typeface="+mj-lt"/>
                <a:ea typeface="맑은 고딕" panose="020B0503020000020004" pitchFamily="50" charset="-127"/>
              </a:rPr>
              <a:t> </a:t>
            </a:r>
          </a:p>
        </p:txBody>
      </p:sp>
    </p:spTree>
    <p:extLst>
      <p:ext uri="{BB962C8B-B14F-4D97-AF65-F5344CB8AC3E}">
        <p14:creationId xmlns:p14="http://schemas.microsoft.com/office/powerpoint/2010/main" val="10952293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0972800" cy="442040"/>
          </a:xfrm>
        </p:spPr>
        <p:txBody>
          <a:bodyPr>
            <a:noAutofit/>
          </a:bodyPr>
          <a:lstStyle/>
          <a:p>
            <a:pPr marL="0" indent="0"/>
            <a:r>
              <a:rPr lang="es-ES" altLang="ko-KR" sz="2400" b="1" dirty="0"/>
              <a:t>¿Que ciudades tienen menor AQI?</a:t>
            </a:r>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3924886" y="6023585"/>
            <a:ext cx="8267114" cy="798568"/>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Por otra parte, se puede ver también aquellas ciudades que han alcanzado valores ínfimos de AQI, representando ciudades con una buena calidad del aire en lo que respecta a los contaminantes CO, NO2 y SO2.</a:t>
            </a:r>
          </a:p>
          <a:p>
            <a:pPr marL="0" indent="0"/>
            <a:r>
              <a:rPr lang="es-ES" altLang="ko-KR" sz="1400" i="0" dirty="0"/>
              <a:t>El O3 posee valores elevados de AQI en ambos gráficos.</a:t>
            </a:r>
          </a:p>
        </p:txBody>
      </p:sp>
      <p:pic>
        <p:nvPicPr>
          <p:cNvPr id="14338" name="Picture 2">
            <a:extLst>
              <a:ext uri="{FF2B5EF4-FFF2-40B4-BE49-F238E27FC236}">
                <a16:creationId xmlns:a16="http://schemas.microsoft.com/office/drawing/2014/main" id="{9AF9BE19-FA88-4339-B88D-4A9004F327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4297" y="1956588"/>
            <a:ext cx="10523405" cy="43103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95528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1A806C9E-EC39-41C6-A215-8BCCF21859A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898870"/>
            <a:ext cx="12172966" cy="3369756"/>
          </a:xfrm>
          <a:prstGeom prst="rect">
            <a:avLst/>
          </a:prstGeom>
          <a:noFill/>
          <a:extLst>
            <a:ext uri="{909E8E84-426E-40DD-AFC4-6F175D3DCCD1}">
              <a14:hiddenFill xmlns:a14="http://schemas.microsoft.com/office/drawing/2010/main">
                <a:solidFill>
                  <a:srgbClr val="FFFFFF"/>
                </a:solidFill>
              </a14:hiddenFill>
            </a:ext>
          </a:extLst>
        </p:spPr>
      </p:pic>
      <p:sp>
        <p:nvSpPr>
          <p:cNvPr id="2" name="제목 1"/>
          <p:cNvSpPr>
            <a:spLocks noGrp="1"/>
          </p:cNvSpPr>
          <p:nvPr>
            <p:ph type="title"/>
          </p:nvPr>
        </p:nvSpPr>
        <p:spPr/>
        <p:txBody>
          <a:bodyPr/>
          <a:lstStyle/>
          <a:p>
            <a:r>
              <a:rPr lang="en-US" altLang="ko-KR" dirty="0"/>
              <a:t>ANÁLISIS EXPLORATORIO</a:t>
            </a:r>
          </a:p>
        </p:txBody>
      </p:sp>
      <p:sp>
        <p:nvSpPr>
          <p:cNvPr id="5" name="내용 개체 틀 4"/>
          <p:cNvSpPr>
            <a:spLocks noGrp="1"/>
          </p:cNvSpPr>
          <p:nvPr>
            <p:ph idx="1"/>
          </p:nvPr>
        </p:nvSpPr>
        <p:spPr>
          <a:xfrm>
            <a:off x="609601" y="1358625"/>
            <a:ext cx="10972800" cy="442040"/>
          </a:xfrm>
        </p:spPr>
        <p:txBody>
          <a:bodyPr>
            <a:noAutofit/>
          </a:bodyPr>
          <a:lstStyle/>
          <a:p>
            <a:pPr marL="0" indent="0"/>
            <a:r>
              <a:rPr lang="es-ES" altLang="ko-KR" sz="2400" b="1" dirty="0"/>
              <a:t>¿Qué estaciones / ciudades causaron un pico en la contaminación? </a:t>
            </a:r>
          </a:p>
          <a:p>
            <a:pPr marL="0" indent="0"/>
            <a:endParaRPr lang="es-ES" altLang="ko-KR" sz="2400" b="1" dirty="0"/>
          </a:p>
        </p:txBody>
      </p:sp>
      <p:sp>
        <p:nvSpPr>
          <p:cNvPr id="6" name="내용 개체 틀 4">
            <a:extLst>
              <a:ext uri="{FF2B5EF4-FFF2-40B4-BE49-F238E27FC236}">
                <a16:creationId xmlns:a16="http://schemas.microsoft.com/office/drawing/2014/main" id="{28524C3A-C996-4548-A881-11D33B851E0B}"/>
              </a:ext>
            </a:extLst>
          </p:cNvPr>
          <p:cNvSpPr txBox="1">
            <a:spLocks/>
          </p:cNvSpPr>
          <p:nvPr/>
        </p:nvSpPr>
        <p:spPr>
          <a:xfrm>
            <a:off x="9245599" y="1442812"/>
            <a:ext cx="3068096" cy="798568"/>
          </a:xfrm>
          <a:prstGeom prst="rect">
            <a:avLst/>
          </a:prstGeom>
        </p:spPr>
        <p:txBody>
          <a:bodyPr vert="horz" lIns="99569" tIns="49785" rIns="99569" bIns="49785" rtlCol="0">
            <a:normAutofit fontScale="92500" lnSpcReduction="2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El condado de California posee varias ciudades con valores altos de NO2 y CO.</a:t>
            </a:r>
          </a:p>
          <a:p>
            <a:pPr marL="0" indent="0"/>
            <a:r>
              <a:rPr lang="es-ES" altLang="ko-KR" sz="1400" i="0" dirty="0"/>
              <a:t>Respecto al O3 podemos observar ciudades con valores similares.</a:t>
            </a:r>
          </a:p>
        </p:txBody>
      </p:sp>
      <p:sp>
        <p:nvSpPr>
          <p:cNvPr id="3" name="Rectángulo 2">
            <a:extLst>
              <a:ext uri="{FF2B5EF4-FFF2-40B4-BE49-F238E27FC236}">
                <a16:creationId xmlns:a16="http://schemas.microsoft.com/office/drawing/2014/main" id="{98CAD32F-86AF-4DF6-9E55-49795ED92B69}"/>
              </a:ext>
            </a:extLst>
          </p:cNvPr>
          <p:cNvSpPr/>
          <p:nvPr/>
        </p:nvSpPr>
        <p:spPr>
          <a:xfrm>
            <a:off x="9245599" y="5284657"/>
            <a:ext cx="2968171" cy="1169551"/>
          </a:xfrm>
          <a:prstGeom prst="rect">
            <a:avLst/>
          </a:prstGeom>
        </p:spPr>
        <p:txBody>
          <a:bodyPr wrap="square">
            <a:spAutoFit/>
          </a:bodyPr>
          <a:lstStyle/>
          <a:p>
            <a:pPr marL="285750" indent="-285750">
              <a:buFont typeface="Arial" panose="020B0604020202020204" pitchFamily="34" charset="0"/>
              <a:buChar char="•"/>
            </a:pPr>
            <a:r>
              <a:rPr lang="es-ES" altLang="ko-KR" sz="1400" dirty="0">
                <a:latin typeface="+mj-lt"/>
              </a:rPr>
              <a:t>Roosevelt: ubicada en el condado de </a:t>
            </a:r>
            <a:r>
              <a:rPr lang="es-ES" altLang="ko-KR" sz="1400" dirty="0" err="1">
                <a:latin typeface="+mj-lt"/>
              </a:rPr>
              <a:t>Duchesne</a:t>
            </a:r>
            <a:r>
              <a:rPr lang="es-ES" altLang="ko-KR" sz="1400" dirty="0">
                <a:latin typeface="+mj-lt"/>
              </a:rPr>
              <a:t>, estado de Utah.</a:t>
            </a:r>
          </a:p>
          <a:p>
            <a:pPr marL="285750" indent="-285750">
              <a:buFont typeface="Arial" panose="020B0604020202020204" pitchFamily="34" charset="0"/>
              <a:buChar char="•"/>
            </a:pPr>
            <a:r>
              <a:rPr lang="es-ES" altLang="ko-KR" sz="1400" dirty="0">
                <a:latin typeface="+mj-lt"/>
              </a:rPr>
              <a:t>Boulder City: ubicada en el condado de Clark, estado de Nevada.</a:t>
            </a:r>
          </a:p>
        </p:txBody>
      </p:sp>
      <p:sp>
        <p:nvSpPr>
          <p:cNvPr id="7" name="Rectángulo 6">
            <a:extLst>
              <a:ext uri="{FF2B5EF4-FFF2-40B4-BE49-F238E27FC236}">
                <a16:creationId xmlns:a16="http://schemas.microsoft.com/office/drawing/2014/main" id="{3E443AC2-FC08-47CE-A1E0-5A782F0DD7E8}"/>
              </a:ext>
            </a:extLst>
          </p:cNvPr>
          <p:cNvSpPr/>
          <p:nvPr/>
        </p:nvSpPr>
        <p:spPr>
          <a:xfrm>
            <a:off x="5943601" y="5284657"/>
            <a:ext cx="3214914" cy="1384995"/>
          </a:xfrm>
          <a:prstGeom prst="rect">
            <a:avLst/>
          </a:prstGeom>
        </p:spPr>
        <p:txBody>
          <a:bodyPr wrap="square">
            <a:spAutoFit/>
          </a:bodyPr>
          <a:lstStyle/>
          <a:p>
            <a:pPr marL="285750" indent="-285750">
              <a:buFont typeface="Arial" panose="020B0604020202020204" pitchFamily="34" charset="0"/>
              <a:buChar char="•"/>
            </a:pPr>
            <a:r>
              <a:rPr lang="es-ES" sz="1400" dirty="0">
                <a:latin typeface="+mj-lt"/>
              </a:rPr>
              <a:t>Hawthorne: ubicada en el condado de Los Ángeles, estado de California</a:t>
            </a:r>
          </a:p>
          <a:p>
            <a:pPr marL="285750" indent="-285750">
              <a:buFont typeface="Arial" panose="020B0604020202020204" pitchFamily="34" charset="0"/>
              <a:buChar char="•"/>
            </a:pPr>
            <a:r>
              <a:rPr lang="es-ES" sz="1400" dirty="0">
                <a:latin typeface="+mj-lt"/>
              </a:rPr>
              <a:t>Bakersfield: ubicada en el condado de Kern, estado de California</a:t>
            </a:r>
          </a:p>
          <a:p>
            <a:pPr marL="285750" indent="-285750">
              <a:buFont typeface="Arial" panose="020B0604020202020204" pitchFamily="34" charset="0"/>
              <a:buChar char="•"/>
            </a:pPr>
            <a:r>
              <a:rPr lang="es-ES" sz="1400" dirty="0">
                <a:latin typeface="+mj-lt"/>
              </a:rPr>
              <a:t>San Diego: ubicada en el condado de San Diego, estado de California</a:t>
            </a:r>
          </a:p>
        </p:txBody>
      </p:sp>
      <p:sp>
        <p:nvSpPr>
          <p:cNvPr id="9" name="Rectángulo 8">
            <a:extLst>
              <a:ext uri="{FF2B5EF4-FFF2-40B4-BE49-F238E27FC236}">
                <a16:creationId xmlns:a16="http://schemas.microsoft.com/office/drawing/2014/main" id="{B2089706-3BAE-4AE5-B0CD-1FF74D4FF223}"/>
              </a:ext>
            </a:extLst>
          </p:cNvPr>
          <p:cNvSpPr/>
          <p:nvPr/>
        </p:nvSpPr>
        <p:spPr>
          <a:xfrm>
            <a:off x="2891972" y="5278354"/>
            <a:ext cx="3022604" cy="1384995"/>
          </a:xfrm>
          <a:prstGeom prst="rect">
            <a:avLst/>
          </a:prstGeom>
        </p:spPr>
        <p:txBody>
          <a:bodyPr wrap="square">
            <a:spAutoFit/>
          </a:bodyPr>
          <a:lstStyle/>
          <a:p>
            <a:pPr marL="285750" indent="-285750">
              <a:buFont typeface="Arial" panose="020B0604020202020204" pitchFamily="34" charset="0"/>
              <a:buChar char="•"/>
            </a:pPr>
            <a:r>
              <a:rPr lang="es-ES" sz="1400" dirty="0">
                <a:latin typeface="+mj-lt"/>
              </a:rPr>
              <a:t>Chicago: ubicada en el condado de Cook, estado de Illinois</a:t>
            </a:r>
          </a:p>
          <a:p>
            <a:pPr marL="285750" indent="-285750">
              <a:buFont typeface="Arial" panose="020B0604020202020204" pitchFamily="34" charset="0"/>
              <a:buChar char="•"/>
            </a:pPr>
            <a:r>
              <a:rPr lang="es-ES" sz="1400" dirty="0">
                <a:latin typeface="+mj-lt"/>
              </a:rPr>
              <a:t>Burbank: ubicada en el condado de Los Ángeles, estado de California</a:t>
            </a:r>
          </a:p>
          <a:p>
            <a:pPr marL="285750" indent="-285750">
              <a:buFont typeface="Arial" panose="020B0604020202020204" pitchFamily="34" charset="0"/>
              <a:buChar char="•"/>
            </a:pPr>
            <a:r>
              <a:rPr lang="es-ES" sz="1400" dirty="0">
                <a:latin typeface="+mj-lt"/>
              </a:rPr>
              <a:t>Bakersfield: ubicada en el condado de Kern, estado de California</a:t>
            </a:r>
          </a:p>
        </p:txBody>
      </p:sp>
      <p:sp>
        <p:nvSpPr>
          <p:cNvPr id="11" name="Rectángulo 10">
            <a:extLst>
              <a:ext uri="{FF2B5EF4-FFF2-40B4-BE49-F238E27FC236}">
                <a16:creationId xmlns:a16="http://schemas.microsoft.com/office/drawing/2014/main" id="{47267C42-C057-4949-B4A8-971ED2E661EA}"/>
              </a:ext>
            </a:extLst>
          </p:cNvPr>
          <p:cNvSpPr/>
          <p:nvPr/>
        </p:nvSpPr>
        <p:spPr>
          <a:xfrm>
            <a:off x="2" y="5284657"/>
            <a:ext cx="2968171" cy="523220"/>
          </a:xfrm>
          <a:prstGeom prst="rect">
            <a:avLst/>
          </a:prstGeom>
        </p:spPr>
        <p:txBody>
          <a:bodyPr wrap="square">
            <a:spAutoFit/>
          </a:bodyPr>
          <a:lstStyle/>
          <a:p>
            <a:pPr marL="285750" indent="-285750">
              <a:buFont typeface="Arial" panose="020B0604020202020204" pitchFamily="34" charset="0"/>
              <a:buChar char="•"/>
            </a:pPr>
            <a:r>
              <a:rPr lang="es-ES" sz="1400" dirty="0" err="1">
                <a:latin typeface="+mj-lt"/>
              </a:rPr>
              <a:t>Seven</a:t>
            </a:r>
            <a:r>
              <a:rPr lang="es-ES" sz="1400" dirty="0">
                <a:latin typeface="+mj-lt"/>
              </a:rPr>
              <a:t> </a:t>
            </a:r>
            <a:r>
              <a:rPr lang="es-ES" sz="1400" dirty="0" err="1">
                <a:latin typeface="+mj-lt"/>
              </a:rPr>
              <a:t>Corners</a:t>
            </a:r>
            <a:r>
              <a:rPr lang="es-ES" sz="1400" dirty="0">
                <a:latin typeface="+mj-lt"/>
              </a:rPr>
              <a:t>: ubicada en el condado de Fairfax, estado de Virginia</a:t>
            </a:r>
          </a:p>
        </p:txBody>
      </p:sp>
    </p:spTree>
    <p:extLst>
      <p:ext uri="{BB962C8B-B14F-4D97-AF65-F5344CB8AC3E}">
        <p14:creationId xmlns:p14="http://schemas.microsoft.com/office/powerpoint/2010/main" val="118815566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cap="all" dirty="0">
                <a:solidFill>
                  <a:srgbClr val="F75418"/>
                </a:solidFill>
                <a:latin typeface="+mj-lt"/>
                <a:ea typeface="맑은 고딕" panose="020B0503020000020004" pitchFamily="50" charset="-127"/>
                <a:cs typeface="굴림" pitchFamily="50" charset="-127"/>
              </a:rPr>
              <a:t>Insights y </a:t>
            </a:r>
            <a:r>
              <a:rPr kumimoji="1" lang="en-US" altLang="ko-KR" sz="2799" b="1" cap="all" dirty="0" err="1">
                <a:solidFill>
                  <a:srgbClr val="F75418"/>
                </a:solidFill>
                <a:latin typeface="+mj-lt"/>
                <a:ea typeface="맑은 고딕" panose="020B0503020000020004" pitchFamily="50" charset="-127"/>
                <a:cs typeface="굴림" pitchFamily="50" charset="-127"/>
              </a:rPr>
              <a:t>Recomendaciones</a:t>
            </a:r>
            <a:endParaRPr kumimoji="1" lang="en-US" altLang="ko-KR" sz="2799" b="1" cap="all" dirty="0">
              <a:solidFill>
                <a:srgbClr val="F75418"/>
              </a:solidFill>
              <a:latin typeface="+mj-lt"/>
              <a:ea typeface="맑은 고딕" panose="020B0503020000020004" pitchFamily="50" charset="-127"/>
              <a:cs typeface="굴림" pitchFamily="50" charset="-127"/>
            </a:endParaRP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05</a:t>
            </a:r>
            <a:endParaRPr kumimoji="1" lang="ko-KR" altLang="ko-KR" sz="3999" b="1" dirty="0">
              <a:solidFill>
                <a:schemeClr val="bg1"/>
              </a:solidFill>
              <a:latin typeface="+mj-lt"/>
              <a:ea typeface="맑은 고딕" panose="020B0503020000020004" pitchFamily="50" charset="-127"/>
              <a:cs typeface="굴림" pitchFamily="50" charset="-127"/>
            </a:endParaRPr>
          </a:p>
        </p:txBody>
      </p:sp>
      <p:pic>
        <p:nvPicPr>
          <p:cNvPr id="4098" name="Picture 2" descr="Insight - Free seo and web icons">
            <a:extLst>
              <a:ext uri="{FF2B5EF4-FFF2-40B4-BE49-F238E27FC236}">
                <a16:creationId xmlns:a16="http://schemas.microsoft.com/office/drawing/2014/main" id="{F5E5AFA8-25AE-4FCF-8FFD-02CB8C3ED9E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36941" y="2776426"/>
            <a:ext cx="2518117" cy="25181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67586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cap="all" dirty="0"/>
              <a:t>Insights y </a:t>
            </a:r>
            <a:r>
              <a:rPr lang="en-US" altLang="ko-KR" cap="all" dirty="0" err="1"/>
              <a:t>Recomendaciones</a:t>
            </a:r>
            <a:endParaRPr lang="en-US" altLang="ko-KR" cap="all" dirty="0"/>
          </a:p>
        </p:txBody>
      </p:sp>
      <p:pic>
        <p:nvPicPr>
          <p:cNvPr id="18434" name="Picture 2">
            <a:extLst>
              <a:ext uri="{FF2B5EF4-FFF2-40B4-BE49-F238E27FC236}">
                <a16:creationId xmlns:a16="http://schemas.microsoft.com/office/drawing/2014/main" id="{B24A5D0D-1D50-4533-A456-E6F1AD022F3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89229" y="1907799"/>
            <a:ext cx="7981288" cy="4515729"/>
          </a:xfrm>
          <a:prstGeom prst="rect">
            <a:avLst/>
          </a:prstGeom>
          <a:noFill/>
          <a:extLst>
            <a:ext uri="{909E8E84-426E-40DD-AFC4-6F175D3DCCD1}">
              <a14:hiddenFill xmlns:a14="http://schemas.microsoft.com/office/drawing/2010/main">
                <a:solidFill>
                  <a:srgbClr val="FFFFFF"/>
                </a:solidFill>
              </a14:hiddenFill>
            </a:ext>
          </a:extLst>
        </p:spPr>
      </p:pic>
      <p:sp>
        <p:nvSpPr>
          <p:cNvPr id="13" name="내용 개체 틀 4">
            <a:extLst>
              <a:ext uri="{FF2B5EF4-FFF2-40B4-BE49-F238E27FC236}">
                <a16:creationId xmlns:a16="http://schemas.microsoft.com/office/drawing/2014/main" id="{027D9D68-0849-4580-8F31-BF902D414A53}"/>
              </a:ext>
            </a:extLst>
          </p:cNvPr>
          <p:cNvSpPr txBox="1">
            <a:spLocks/>
          </p:cNvSpPr>
          <p:nvPr/>
        </p:nvSpPr>
        <p:spPr>
          <a:xfrm>
            <a:off x="0" y="2282220"/>
            <a:ext cx="3976687" cy="3766888"/>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Aquí podemos ver los valores promedio por mes de cada contaminantes en el ultimo año. Como              conclusión podemos decir que, si bien los valores    han disminuido a lo largo del tiempo, aun podemos encontrar registros de valores máximos que               superan ampliamente el promedio. Así como             </a:t>
            </a:r>
            <a:br>
              <a:rPr lang="es-ES" altLang="en-US" sz="1400" i="0" dirty="0"/>
            </a:br>
            <a:r>
              <a:rPr lang="es-ES" altLang="en-US" sz="1400" i="0" dirty="0"/>
              <a:t>también encontramos ciudades con valores buenos de calidad de aire, y otras ciudades con valores que podrían afectar la salud de la población.</a:t>
            </a:r>
          </a:p>
          <a:p>
            <a:pPr marL="0" indent="0"/>
            <a:endParaRPr lang="es-ES" altLang="ko-KR" sz="1400" i="0" dirty="0"/>
          </a:p>
          <a:p>
            <a:pPr marL="0" indent="0"/>
            <a:r>
              <a:rPr lang="es-ES" altLang="ko-KR" sz="1400" i="0" dirty="0"/>
              <a:t>Es por eso que es importante analizar los datos, focalizar el estudio en los casos que vimos anteriormente  e identificar que calidad de aire se tendrá para aplicar estrategias audaces e integrales y reducir al mínimo las concentraciones de estos contaminantes.</a:t>
            </a:r>
          </a:p>
          <a:p>
            <a:pPr marL="0" indent="0"/>
            <a:endParaRPr lang="es-ES" altLang="ko-KR" sz="1400" i="0" dirty="0"/>
          </a:p>
        </p:txBody>
      </p:sp>
    </p:spTree>
    <p:extLst>
      <p:ext uri="{BB962C8B-B14F-4D97-AF65-F5344CB8AC3E}">
        <p14:creationId xmlns:p14="http://schemas.microsoft.com/office/powerpoint/2010/main" val="93831620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s-ES" altLang="ko-KR" sz="2799" b="1" cap="all" dirty="0">
                <a:solidFill>
                  <a:srgbClr val="F75418"/>
                </a:solidFill>
                <a:latin typeface="+mj-lt"/>
                <a:ea typeface="맑은 고딕" panose="020B0503020000020004" pitchFamily="50" charset="-127"/>
                <a:cs typeface="굴림" pitchFamily="50" charset="-127"/>
              </a:rPr>
              <a:t>Aplicación de algoritmos de ML</a:t>
            </a:r>
            <a:endParaRPr kumimoji="1" lang="en-US" altLang="ko-KR" sz="2799" b="1" cap="all" dirty="0">
              <a:solidFill>
                <a:srgbClr val="F75418"/>
              </a:solidFill>
              <a:latin typeface="+mj-lt"/>
              <a:ea typeface="맑은 고딕" panose="020B0503020000020004" pitchFamily="50" charset="-127"/>
              <a:cs typeface="굴림" pitchFamily="50" charset="-127"/>
            </a:endParaRP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06</a:t>
            </a:r>
            <a:endParaRPr kumimoji="1" lang="ko-KR" altLang="ko-KR" sz="3999" b="1" dirty="0">
              <a:solidFill>
                <a:schemeClr val="bg1"/>
              </a:solidFill>
              <a:latin typeface="+mj-lt"/>
              <a:ea typeface="맑은 고딕" panose="020B0503020000020004" pitchFamily="50" charset="-127"/>
              <a:cs typeface="굴림" pitchFamily="50" charset="-127"/>
            </a:endParaRPr>
          </a:p>
        </p:txBody>
      </p:sp>
      <p:pic>
        <p:nvPicPr>
          <p:cNvPr id="8" name="Picture 2" descr="Machine learning - Free business and finance icons">
            <a:extLst>
              <a:ext uri="{FF2B5EF4-FFF2-40B4-BE49-F238E27FC236}">
                <a16:creationId xmlns:a16="http://schemas.microsoft.com/office/drawing/2014/main" id="{FB222389-8E49-4AA6-ACCE-CF40CE964CD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2460" y="2616591"/>
            <a:ext cx="3307080" cy="33070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37585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내용 개체 틀 4">
            <a:extLst>
              <a:ext uri="{FF2B5EF4-FFF2-40B4-BE49-F238E27FC236}">
                <a16:creationId xmlns:a16="http://schemas.microsoft.com/office/drawing/2014/main" id="{037A8D31-3A90-466C-AB7E-B71C49CA6D92}"/>
              </a:ext>
            </a:extLst>
          </p:cNvPr>
          <p:cNvSpPr txBox="1">
            <a:spLocks/>
          </p:cNvSpPr>
          <p:nvPr/>
        </p:nvSpPr>
        <p:spPr>
          <a:xfrm>
            <a:off x="4333290" y="1444490"/>
            <a:ext cx="7469504" cy="5152128"/>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sz="1400" i="0" dirty="0"/>
              <a:t>Para seleccionar el mejor algoritmo de machine </a:t>
            </a:r>
            <a:r>
              <a:rPr lang="es-ES" altLang="en-US" sz="1400" i="0" dirty="0" err="1"/>
              <a:t>learning</a:t>
            </a:r>
            <a:r>
              <a:rPr lang="es-ES" altLang="en-US" sz="1400" i="0" dirty="0"/>
              <a:t> se realiza un </a:t>
            </a:r>
            <a:r>
              <a:rPr lang="es-ES" altLang="en-US" sz="1400" i="0" dirty="0" err="1"/>
              <a:t>benchmark</a:t>
            </a:r>
            <a:r>
              <a:rPr lang="es-ES" altLang="en-US" sz="1400" i="0" dirty="0"/>
              <a:t> de varios modelos </a:t>
            </a:r>
            <a:r>
              <a:rPr lang="es-ES" altLang="en-US" sz="1400" i="0" dirty="0" err="1"/>
              <a:t>comparandolos</a:t>
            </a:r>
            <a:r>
              <a:rPr lang="es-ES" altLang="en-US" sz="1400" i="0" dirty="0"/>
              <a:t> y evaluando las siguientes métricas:</a:t>
            </a:r>
          </a:p>
          <a:p>
            <a:pPr marL="0" indent="0"/>
            <a:endParaRPr lang="es-ES" altLang="en-US" sz="1400" i="0" dirty="0"/>
          </a:p>
          <a:p>
            <a:pPr marL="285750" indent="-285750">
              <a:buFont typeface="Arial" panose="020B0604020202020204" pitchFamily="34" charset="0"/>
              <a:buChar char="•"/>
            </a:pPr>
            <a:r>
              <a:rPr lang="es-ES" altLang="ko-KR" sz="1400" b="1" i="0" dirty="0"/>
              <a:t>Tiempo de inferencia</a:t>
            </a:r>
          </a:p>
          <a:p>
            <a:pPr marL="0" indent="0"/>
            <a:endParaRPr lang="es-ES" altLang="ko-KR" sz="1400" b="1" i="0" dirty="0"/>
          </a:p>
          <a:p>
            <a:pPr marL="0" indent="0"/>
            <a:endParaRPr lang="es-ES" altLang="ko-KR" sz="1400" b="1" i="0" dirty="0"/>
          </a:p>
          <a:p>
            <a:pPr marL="285750" indent="-285750">
              <a:buFont typeface="Arial" panose="020B0604020202020204" pitchFamily="34" charset="0"/>
              <a:buChar char="•"/>
            </a:pPr>
            <a:endParaRPr lang="es-ES" altLang="ko-KR" sz="1400" b="1" i="0" dirty="0"/>
          </a:p>
          <a:p>
            <a:pPr marL="285750" indent="-285750">
              <a:buFont typeface="Arial" panose="020B0604020202020204" pitchFamily="34" charset="0"/>
              <a:buChar char="•"/>
            </a:pPr>
            <a:endParaRPr lang="es-ES" altLang="ko-KR" sz="1400" b="1" i="0" dirty="0"/>
          </a:p>
          <a:p>
            <a:pPr marL="0" indent="0"/>
            <a:endParaRPr lang="es-ES" altLang="ko-KR" sz="1400" b="1" i="0" dirty="0"/>
          </a:p>
          <a:p>
            <a:pPr marL="285750" indent="-285750">
              <a:buFont typeface="Arial" panose="020B0604020202020204" pitchFamily="34" charset="0"/>
              <a:buChar char="•"/>
            </a:pPr>
            <a:r>
              <a:rPr lang="es-ES" altLang="ko-KR" sz="1400" b="1" i="0" dirty="0"/>
              <a:t>Tiempo de entrenamiento</a:t>
            </a:r>
            <a:r>
              <a:rPr lang="es-ES" altLang="en-US" sz="1400" b="1" i="0" dirty="0"/>
              <a:t> </a:t>
            </a:r>
          </a:p>
          <a:p>
            <a:pPr marL="285750" indent="-285750">
              <a:buFont typeface="Arial" panose="020B0604020202020204" pitchFamily="34" charset="0"/>
              <a:buChar char="•"/>
            </a:pPr>
            <a:endParaRPr lang="es-ES" altLang="en-US" sz="1400" b="1" i="0" dirty="0"/>
          </a:p>
          <a:p>
            <a:pPr marL="285750" indent="-285750">
              <a:buFont typeface="Arial" panose="020B0604020202020204" pitchFamily="34" charset="0"/>
              <a:buChar char="•"/>
            </a:pPr>
            <a:endParaRPr lang="es-ES" altLang="en-US" sz="1400" b="1" i="0" dirty="0"/>
          </a:p>
          <a:p>
            <a:pPr marL="285750" indent="-285750">
              <a:buFont typeface="Arial" panose="020B0604020202020204" pitchFamily="34" charset="0"/>
              <a:buChar char="•"/>
            </a:pPr>
            <a:endParaRPr lang="es-ES" altLang="en-US" sz="1400" b="1" i="0" dirty="0"/>
          </a:p>
          <a:p>
            <a:pPr marL="285750" indent="-285750">
              <a:buFont typeface="Arial" panose="020B0604020202020204" pitchFamily="34" charset="0"/>
              <a:buChar char="•"/>
            </a:pPr>
            <a:endParaRPr lang="es-ES" altLang="en-US" sz="1400" b="1" i="0" dirty="0"/>
          </a:p>
          <a:p>
            <a:pPr marL="285750" indent="-285750">
              <a:buFont typeface="Arial" panose="020B0604020202020204" pitchFamily="34" charset="0"/>
              <a:buChar char="•"/>
            </a:pPr>
            <a:endParaRPr lang="es-ES" altLang="en-US" sz="1400" b="1" i="0" dirty="0"/>
          </a:p>
          <a:p>
            <a:pPr marL="285750" indent="-285750">
              <a:buFont typeface="Arial" panose="020B0604020202020204" pitchFamily="34" charset="0"/>
              <a:buChar char="•"/>
            </a:pPr>
            <a:r>
              <a:rPr lang="es-ES" altLang="ko-KR" sz="1400" b="1" i="0" dirty="0" err="1"/>
              <a:t>accuracy</a:t>
            </a:r>
            <a:endParaRPr lang="es-ES" altLang="ko-KR" sz="1400" b="1" i="0" dirty="0"/>
          </a:p>
          <a:p>
            <a:pPr marL="285750" indent="-285750">
              <a:buFont typeface="Arial" panose="020B0604020202020204" pitchFamily="34" charset="0"/>
              <a:buChar char="•"/>
            </a:pPr>
            <a:r>
              <a:rPr lang="es-ES" altLang="ko-KR" sz="1400" b="1" i="0" dirty="0" err="1"/>
              <a:t>precision</a:t>
            </a:r>
            <a:endParaRPr lang="es-ES" altLang="ko-KR" sz="1400" b="1" i="0" dirty="0"/>
          </a:p>
          <a:p>
            <a:pPr marL="285750" indent="-285750">
              <a:buFont typeface="Arial" panose="020B0604020202020204" pitchFamily="34" charset="0"/>
              <a:buChar char="•"/>
            </a:pPr>
            <a:r>
              <a:rPr lang="es-ES" altLang="ko-KR" sz="1400" b="1" i="0" dirty="0" err="1"/>
              <a:t>recall</a:t>
            </a:r>
            <a:endParaRPr lang="es-ES" altLang="ko-KR" sz="1400" b="1" i="0" dirty="0"/>
          </a:p>
          <a:p>
            <a:pPr marL="285750" indent="-285750">
              <a:buFont typeface="Arial" panose="020B0604020202020204" pitchFamily="34" charset="0"/>
              <a:buChar char="•"/>
            </a:pPr>
            <a:r>
              <a:rPr lang="es-ES" altLang="ko-KR" sz="1400" b="1" i="0" dirty="0"/>
              <a:t>f1-score</a:t>
            </a:r>
          </a:p>
        </p:txBody>
      </p:sp>
      <p:sp>
        <p:nvSpPr>
          <p:cNvPr id="2" name="제목 1"/>
          <p:cNvSpPr>
            <a:spLocks noGrp="1"/>
          </p:cNvSpPr>
          <p:nvPr>
            <p:ph type="title"/>
          </p:nvPr>
        </p:nvSpPr>
        <p:spPr/>
        <p:txBody>
          <a:bodyPr/>
          <a:lstStyle/>
          <a:p>
            <a:r>
              <a:rPr lang="es-ES" altLang="ko-KR" cap="all" dirty="0"/>
              <a:t>Aplicación de algoritmos de ML</a:t>
            </a:r>
          </a:p>
        </p:txBody>
      </p:sp>
      <p:sp>
        <p:nvSpPr>
          <p:cNvPr id="28" name="Rectángulo 27">
            <a:extLst>
              <a:ext uri="{FF2B5EF4-FFF2-40B4-BE49-F238E27FC236}">
                <a16:creationId xmlns:a16="http://schemas.microsoft.com/office/drawing/2014/main" id="{EE9FE00F-D9F3-46BA-9E80-B77BC20A255B}"/>
              </a:ext>
            </a:extLst>
          </p:cNvPr>
          <p:cNvSpPr/>
          <p:nvPr/>
        </p:nvSpPr>
        <p:spPr>
          <a:xfrm>
            <a:off x="840547" y="1364205"/>
            <a:ext cx="2788922" cy="2862322"/>
          </a:xfrm>
          <a:prstGeom prst="rect">
            <a:avLst/>
          </a:prstGeom>
        </p:spPr>
        <p:txBody>
          <a:bodyPr wrap="square">
            <a:spAutoFit/>
          </a:bodyPr>
          <a:lstStyle/>
          <a:p>
            <a:pPr algn="ctr"/>
            <a:r>
              <a:rPr lang="es-ES" altLang="en-US" sz="2000" cap="all" dirty="0" err="1">
                <a:latin typeface="Agency FB" panose="020B0503020202020204" pitchFamily="34" charset="0"/>
              </a:rPr>
              <a:t>Decision</a:t>
            </a:r>
            <a:r>
              <a:rPr lang="es-ES" altLang="en-US" sz="2000" cap="all" dirty="0">
                <a:latin typeface="Agency FB" panose="020B0503020202020204" pitchFamily="34" charset="0"/>
              </a:rPr>
              <a:t> </a:t>
            </a:r>
            <a:r>
              <a:rPr lang="es-ES" altLang="en-US" sz="2000" cap="all" dirty="0" err="1">
                <a:latin typeface="Agency FB" panose="020B0503020202020204" pitchFamily="34" charset="0"/>
              </a:rPr>
              <a:t>Tree</a:t>
            </a:r>
            <a:r>
              <a:rPr lang="es-ES" altLang="en-US" sz="2000" cap="all" dirty="0">
                <a:latin typeface="Agency FB" panose="020B0503020202020204" pitchFamily="34" charset="0"/>
              </a:rPr>
              <a:t> </a:t>
            </a:r>
            <a:r>
              <a:rPr lang="es-ES" altLang="en-US" sz="2000" cap="all" dirty="0" err="1">
                <a:latin typeface="Agency FB" panose="020B0503020202020204" pitchFamily="34" charset="0"/>
              </a:rPr>
              <a:t>Classifier</a:t>
            </a:r>
            <a:br>
              <a:rPr lang="es-ES" altLang="en-US" sz="2000" cap="all" dirty="0">
                <a:latin typeface="Agency FB" panose="020B0503020202020204" pitchFamily="34" charset="0"/>
              </a:rPr>
            </a:br>
            <a:endParaRPr lang="es-ES" altLang="en-US" sz="2000" cap="all" dirty="0">
              <a:latin typeface="Agency FB" panose="020B0503020202020204" pitchFamily="34" charset="0"/>
            </a:endParaRPr>
          </a:p>
          <a:p>
            <a:pPr algn="ctr"/>
            <a:r>
              <a:rPr lang="es-ES" altLang="en-US" sz="2000" cap="all" dirty="0" err="1">
                <a:latin typeface="Agency FB" panose="020B0503020202020204" pitchFamily="34" charset="0"/>
              </a:rPr>
              <a:t>Random</a:t>
            </a:r>
            <a:r>
              <a:rPr lang="es-ES" altLang="en-US" sz="2000" cap="all" dirty="0">
                <a:latin typeface="Agency FB" panose="020B0503020202020204" pitchFamily="34" charset="0"/>
              </a:rPr>
              <a:t> Forest </a:t>
            </a:r>
            <a:r>
              <a:rPr lang="es-ES" altLang="en-US" sz="2000" cap="all" dirty="0" err="1">
                <a:latin typeface="Agency FB" panose="020B0503020202020204" pitchFamily="34" charset="0"/>
              </a:rPr>
              <a:t>Classifier</a:t>
            </a:r>
            <a:endParaRPr lang="es-ES" altLang="en-US" sz="2000" cap="all" dirty="0">
              <a:latin typeface="Agency FB" panose="020B0503020202020204" pitchFamily="34" charset="0"/>
            </a:endParaRPr>
          </a:p>
          <a:p>
            <a:pPr algn="ctr"/>
            <a:endParaRPr lang="es-ES" altLang="en-US" sz="2000" cap="all" dirty="0">
              <a:latin typeface="Agency FB" panose="020B0503020202020204" pitchFamily="34" charset="0"/>
            </a:endParaRPr>
          </a:p>
          <a:p>
            <a:pPr algn="ctr"/>
            <a:r>
              <a:rPr lang="es-ES" altLang="en-US" sz="2000" cap="all" dirty="0" err="1">
                <a:latin typeface="Agency FB" panose="020B0503020202020204" pitchFamily="34" charset="0"/>
              </a:rPr>
              <a:t>Kneighbors</a:t>
            </a:r>
            <a:r>
              <a:rPr lang="es-ES" altLang="en-US" sz="2000" cap="all" dirty="0">
                <a:latin typeface="Agency FB" panose="020B0503020202020204" pitchFamily="34" charset="0"/>
              </a:rPr>
              <a:t> </a:t>
            </a:r>
            <a:r>
              <a:rPr lang="es-ES" altLang="en-US" sz="2000" cap="all" dirty="0" err="1">
                <a:latin typeface="Agency FB" panose="020B0503020202020204" pitchFamily="34" charset="0"/>
              </a:rPr>
              <a:t>Classifier</a:t>
            </a:r>
            <a:endParaRPr lang="es-ES" altLang="en-US" sz="2000" cap="all" dirty="0">
              <a:latin typeface="Agency FB" panose="020B0503020202020204" pitchFamily="34" charset="0"/>
            </a:endParaRPr>
          </a:p>
          <a:p>
            <a:pPr algn="ctr"/>
            <a:endParaRPr lang="es-ES" altLang="en-US" sz="2000" cap="all" dirty="0">
              <a:latin typeface="Agency FB" panose="020B0503020202020204" pitchFamily="34" charset="0"/>
            </a:endParaRPr>
          </a:p>
          <a:p>
            <a:pPr algn="ctr"/>
            <a:r>
              <a:rPr lang="es-ES" altLang="en-US" sz="2000" cap="all" dirty="0" err="1">
                <a:latin typeface="Agency FB" panose="020B0503020202020204" pitchFamily="34" charset="0"/>
              </a:rPr>
              <a:t>Gradient</a:t>
            </a:r>
            <a:r>
              <a:rPr lang="es-ES" altLang="en-US" sz="2000" cap="all" dirty="0">
                <a:latin typeface="Agency FB" panose="020B0503020202020204" pitchFamily="34" charset="0"/>
              </a:rPr>
              <a:t> </a:t>
            </a:r>
            <a:r>
              <a:rPr lang="es-ES" altLang="en-US" sz="2000" cap="all" dirty="0" err="1">
                <a:latin typeface="Agency FB" panose="020B0503020202020204" pitchFamily="34" charset="0"/>
              </a:rPr>
              <a:t>Boosting</a:t>
            </a:r>
            <a:r>
              <a:rPr lang="es-ES" altLang="en-US" sz="2000" cap="all" dirty="0">
                <a:latin typeface="Agency FB" panose="020B0503020202020204" pitchFamily="34" charset="0"/>
              </a:rPr>
              <a:t> </a:t>
            </a:r>
            <a:r>
              <a:rPr lang="es-ES" altLang="en-US" sz="2000" cap="all" dirty="0" err="1">
                <a:latin typeface="Agency FB" panose="020B0503020202020204" pitchFamily="34" charset="0"/>
              </a:rPr>
              <a:t>Classifier</a:t>
            </a:r>
            <a:endParaRPr lang="es-ES" altLang="en-US" sz="2000" cap="all" dirty="0">
              <a:latin typeface="Agency FB" panose="020B0503020202020204" pitchFamily="34" charset="0"/>
            </a:endParaRPr>
          </a:p>
          <a:p>
            <a:pPr algn="ctr"/>
            <a:endParaRPr lang="es-ES" altLang="en-US" sz="2000" cap="all" dirty="0">
              <a:latin typeface="Agency FB" panose="020B0503020202020204" pitchFamily="34" charset="0"/>
            </a:endParaRPr>
          </a:p>
          <a:p>
            <a:pPr algn="ctr"/>
            <a:r>
              <a:rPr lang="es-ES" altLang="en-US" sz="2000" cap="all" dirty="0">
                <a:latin typeface="Agency FB" panose="020B0503020202020204" pitchFamily="34" charset="0"/>
              </a:rPr>
              <a:t>XGB </a:t>
            </a:r>
            <a:r>
              <a:rPr lang="es-ES" altLang="en-US" sz="2000" cap="all" dirty="0" err="1">
                <a:latin typeface="Agency FB" panose="020B0503020202020204" pitchFamily="34" charset="0"/>
              </a:rPr>
              <a:t>Classifier</a:t>
            </a:r>
            <a:endParaRPr lang="es-ES" altLang="en-US" sz="2000" cap="all" dirty="0">
              <a:latin typeface="Agency FB" panose="020B0503020202020204" pitchFamily="34" charset="0"/>
            </a:endParaRPr>
          </a:p>
        </p:txBody>
      </p:sp>
      <p:pic>
        <p:nvPicPr>
          <p:cNvPr id="25" name="Imagen 24">
            <a:extLst>
              <a:ext uri="{FF2B5EF4-FFF2-40B4-BE49-F238E27FC236}">
                <a16:creationId xmlns:a16="http://schemas.microsoft.com/office/drawing/2014/main" id="{896F5DD2-1F32-4C62-A96A-A439AE6BD365}"/>
              </a:ext>
            </a:extLst>
          </p:cNvPr>
          <p:cNvPicPr>
            <a:picLocks noChangeAspect="1"/>
          </p:cNvPicPr>
          <p:nvPr/>
        </p:nvPicPr>
        <p:blipFill>
          <a:blip r:embed="rId2"/>
          <a:stretch>
            <a:fillRect/>
          </a:stretch>
        </p:blipFill>
        <p:spPr>
          <a:xfrm>
            <a:off x="4673991" y="4092788"/>
            <a:ext cx="6775938" cy="1058360"/>
          </a:xfrm>
          <a:prstGeom prst="rect">
            <a:avLst/>
          </a:prstGeom>
        </p:spPr>
      </p:pic>
      <p:pic>
        <p:nvPicPr>
          <p:cNvPr id="26" name="Imagen 25">
            <a:extLst>
              <a:ext uri="{FF2B5EF4-FFF2-40B4-BE49-F238E27FC236}">
                <a16:creationId xmlns:a16="http://schemas.microsoft.com/office/drawing/2014/main" id="{A068C099-614E-4326-8908-65172BDCDCE7}"/>
              </a:ext>
            </a:extLst>
          </p:cNvPr>
          <p:cNvPicPr>
            <a:picLocks noChangeAspect="1"/>
          </p:cNvPicPr>
          <p:nvPr/>
        </p:nvPicPr>
        <p:blipFill>
          <a:blip r:embed="rId3"/>
          <a:stretch>
            <a:fillRect/>
          </a:stretch>
        </p:blipFill>
        <p:spPr>
          <a:xfrm>
            <a:off x="4673991" y="2595660"/>
            <a:ext cx="6775938" cy="1025610"/>
          </a:xfrm>
          <a:prstGeom prst="rect">
            <a:avLst/>
          </a:prstGeom>
        </p:spPr>
      </p:pic>
      <p:sp>
        <p:nvSpPr>
          <p:cNvPr id="27" name="Rectángulo 26">
            <a:extLst>
              <a:ext uri="{FF2B5EF4-FFF2-40B4-BE49-F238E27FC236}">
                <a16:creationId xmlns:a16="http://schemas.microsoft.com/office/drawing/2014/main" id="{EE7ACA25-DDF8-4F14-A1DF-4EA96FA1563F}"/>
              </a:ext>
            </a:extLst>
          </p:cNvPr>
          <p:cNvSpPr/>
          <p:nvPr/>
        </p:nvSpPr>
        <p:spPr>
          <a:xfrm>
            <a:off x="703388" y="1261880"/>
            <a:ext cx="3038617" cy="3141308"/>
          </a:xfrm>
          <a:prstGeom prst="rect">
            <a:avLst/>
          </a:prstGeom>
          <a:noFill/>
          <a:ln>
            <a:solidFill>
              <a:srgbClr val="FF763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Tree>
    <p:extLst>
      <p:ext uri="{BB962C8B-B14F-4D97-AF65-F5344CB8AC3E}">
        <p14:creationId xmlns:p14="http://schemas.microsoft.com/office/powerpoint/2010/main" val="3477424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ángulo 14">
            <a:extLst>
              <a:ext uri="{FF2B5EF4-FFF2-40B4-BE49-F238E27FC236}">
                <a16:creationId xmlns:a16="http://schemas.microsoft.com/office/drawing/2014/main" id="{DE15F182-26AD-4475-92AF-3AA29AC9CBE1}"/>
              </a:ext>
            </a:extLst>
          </p:cNvPr>
          <p:cNvSpPr/>
          <p:nvPr/>
        </p:nvSpPr>
        <p:spPr>
          <a:xfrm>
            <a:off x="28136" y="1316494"/>
            <a:ext cx="11971606" cy="55415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제목 1"/>
          <p:cNvSpPr>
            <a:spLocks noGrp="1"/>
          </p:cNvSpPr>
          <p:nvPr>
            <p:ph type="title"/>
          </p:nvPr>
        </p:nvSpPr>
        <p:spPr/>
        <p:txBody>
          <a:bodyPr/>
          <a:lstStyle/>
          <a:p>
            <a:r>
              <a:rPr lang="es-ES" altLang="ko-KR" cap="all" dirty="0"/>
              <a:t>Aplicación de algoritmos de ML</a:t>
            </a:r>
          </a:p>
        </p:txBody>
      </p:sp>
      <p:pic>
        <p:nvPicPr>
          <p:cNvPr id="10" name="Imagen 9" descr="Imagen que contiene Escala de tiempo&#10;&#10;Descripción generada automáticamente">
            <a:extLst>
              <a:ext uri="{FF2B5EF4-FFF2-40B4-BE49-F238E27FC236}">
                <a16:creationId xmlns:a16="http://schemas.microsoft.com/office/drawing/2014/main" id="{1A135D57-615C-4ADE-8519-4C66F255A41C}"/>
              </a:ext>
            </a:extLst>
          </p:cNvPr>
          <p:cNvPicPr>
            <a:picLocks noChangeAspect="1"/>
          </p:cNvPicPr>
          <p:nvPr/>
        </p:nvPicPr>
        <p:blipFill rotWithShape="1">
          <a:blip r:embed="rId2">
            <a:extLst>
              <a:ext uri="{28A0092B-C50C-407E-A947-70E740481C1C}">
                <a14:useLocalDpi xmlns:a14="http://schemas.microsoft.com/office/drawing/2010/main" val="0"/>
              </a:ext>
            </a:extLst>
          </a:blip>
          <a:srcRect l="5000" t="4536" r="5000" b="2572"/>
          <a:stretch/>
        </p:blipFill>
        <p:spPr>
          <a:xfrm>
            <a:off x="426719" y="1316494"/>
            <a:ext cx="11315115" cy="5541506"/>
          </a:xfrm>
          <a:prstGeom prst="rect">
            <a:avLst/>
          </a:prstGeom>
        </p:spPr>
      </p:pic>
      <p:sp>
        <p:nvSpPr>
          <p:cNvPr id="14" name="Rectángulo 13">
            <a:extLst>
              <a:ext uri="{FF2B5EF4-FFF2-40B4-BE49-F238E27FC236}">
                <a16:creationId xmlns:a16="http://schemas.microsoft.com/office/drawing/2014/main" id="{C5ADFBAD-B5BF-4BA5-91AF-2DE14601D638}"/>
              </a:ext>
            </a:extLst>
          </p:cNvPr>
          <p:cNvSpPr/>
          <p:nvPr/>
        </p:nvSpPr>
        <p:spPr>
          <a:xfrm>
            <a:off x="902679" y="4812409"/>
            <a:ext cx="1176995" cy="830997"/>
          </a:xfrm>
          <a:prstGeom prst="rect">
            <a:avLst/>
          </a:prstGeom>
        </p:spPr>
        <p:txBody>
          <a:bodyPr wrap="square">
            <a:spAutoFit/>
          </a:bodyPr>
          <a:lstStyle/>
          <a:p>
            <a:pPr algn="ctr"/>
            <a:r>
              <a:rPr lang="es-ES" altLang="en-US" sz="1600" cap="all" dirty="0" err="1">
                <a:latin typeface="Agency FB" panose="020B0503020202020204" pitchFamily="34" charset="0"/>
              </a:rPr>
              <a:t>Decision</a:t>
            </a:r>
            <a:r>
              <a:rPr lang="es-ES" altLang="en-US" sz="1600" cap="all" dirty="0">
                <a:latin typeface="Agency FB" panose="020B0503020202020204" pitchFamily="34" charset="0"/>
              </a:rPr>
              <a:t> </a:t>
            </a:r>
          </a:p>
          <a:p>
            <a:pPr algn="ctr"/>
            <a:r>
              <a:rPr lang="es-ES" altLang="en-US" sz="1600" cap="all" dirty="0" err="1">
                <a:latin typeface="Agency FB" panose="020B0503020202020204" pitchFamily="34" charset="0"/>
              </a:rPr>
              <a:t>Tree</a:t>
            </a:r>
            <a:r>
              <a:rPr lang="es-ES" altLang="en-US" sz="1600" cap="all" dirty="0">
                <a:latin typeface="Agency FB" panose="020B0503020202020204" pitchFamily="34" charset="0"/>
              </a:rPr>
              <a:t> </a:t>
            </a:r>
          </a:p>
          <a:p>
            <a:pPr algn="ctr"/>
            <a:r>
              <a:rPr lang="es-ES" altLang="en-US" sz="1600" cap="all" dirty="0" err="1">
                <a:latin typeface="Agency FB" panose="020B0503020202020204" pitchFamily="34" charset="0"/>
              </a:rPr>
              <a:t>Classifier</a:t>
            </a:r>
            <a:endParaRPr lang="es-ES" altLang="en-US" sz="1600" cap="all" dirty="0">
              <a:latin typeface="Agency FB" panose="020B0503020202020204" pitchFamily="34" charset="0"/>
            </a:endParaRPr>
          </a:p>
        </p:txBody>
      </p:sp>
      <p:sp>
        <p:nvSpPr>
          <p:cNvPr id="18" name="Rectángulo 17">
            <a:extLst>
              <a:ext uri="{FF2B5EF4-FFF2-40B4-BE49-F238E27FC236}">
                <a16:creationId xmlns:a16="http://schemas.microsoft.com/office/drawing/2014/main" id="{633CB4AE-E9E6-4F80-8845-E4182743300C}"/>
              </a:ext>
            </a:extLst>
          </p:cNvPr>
          <p:cNvSpPr/>
          <p:nvPr/>
        </p:nvSpPr>
        <p:spPr>
          <a:xfrm>
            <a:off x="3322321" y="2472022"/>
            <a:ext cx="1176995" cy="830997"/>
          </a:xfrm>
          <a:prstGeom prst="rect">
            <a:avLst/>
          </a:prstGeom>
        </p:spPr>
        <p:txBody>
          <a:bodyPr wrap="square">
            <a:spAutoFit/>
          </a:bodyPr>
          <a:lstStyle/>
          <a:p>
            <a:pPr algn="ctr"/>
            <a:r>
              <a:rPr lang="es-ES" altLang="en-US" sz="1600" cap="all" dirty="0" err="1">
                <a:latin typeface="Agency FB" panose="020B0503020202020204" pitchFamily="34" charset="0"/>
              </a:rPr>
              <a:t>Random</a:t>
            </a:r>
            <a:r>
              <a:rPr lang="es-ES" altLang="en-US" sz="1600" cap="all" dirty="0">
                <a:latin typeface="Agency FB" panose="020B0503020202020204" pitchFamily="34" charset="0"/>
              </a:rPr>
              <a:t> </a:t>
            </a:r>
          </a:p>
          <a:p>
            <a:pPr algn="ctr"/>
            <a:r>
              <a:rPr lang="es-ES" altLang="en-US" sz="1600" cap="all" dirty="0">
                <a:latin typeface="Agency FB" panose="020B0503020202020204" pitchFamily="34" charset="0"/>
              </a:rPr>
              <a:t>Forest </a:t>
            </a:r>
          </a:p>
          <a:p>
            <a:pPr algn="ctr"/>
            <a:r>
              <a:rPr lang="es-ES" altLang="en-US" sz="1600" cap="all" dirty="0" err="1">
                <a:latin typeface="Agency FB" panose="020B0503020202020204" pitchFamily="34" charset="0"/>
              </a:rPr>
              <a:t>Classifier</a:t>
            </a:r>
            <a:endParaRPr lang="es-ES" altLang="en-US" sz="1600" cap="all" dirty="0">
              <a:latin typeface="Agency FB" panose="020B0503020202020204" pitchFamily="34" charset="0"/>
            </a:endParaRPr>
          </a:p>
        </p:txBody>
      </p:sp>
      <p:sp>
        <p:nvSpPr>
          <p:cNvPr id="19" name="Rectángulo 18">
            <a:extLst>
              <a:ext uri="{FF2B5EF4-FFF2-40B4-BE49-F238E27FC236}">
                <a16:creationId xmlns:a16="http://schemas.microsoft.com/office/drawing/2014/main" id="{5F21E9EF-AE58-491A-A88F-B65CBC381862}"/>
              </a:ext>
            </a:extLst>
          </p:cNvPr>
          <p:cNvSpPr/>
          <p:nvPr/>
        </p:nvSpPr>
        <p:spPr>
          <a:xfrm>
            <a:off x="5481710" y="4935519"/>
            <a:ext cx="1176995" cy="584775"/>
          </a:xfrm>
          <a:prstGeom prst="rect">
            <a:avLst/>
          </a:prstGeom>
        </p:spPr>
        <p:txBody>
          <a:bodyPr wrap="square">
            <a:spAutoFit/>
          </a:bodyPr>
          <a:lstStyle/>
          <a:p>
            <a:pPr algn="ctr"/>
            <a:r>
              <a:rPr lang="es-ES" altLang="en-US" sz="1600" cap="all" dirty="0" err="1">
                <a:latin typeface="Agency FB" panose="020B0503020202020204" pitchFamily="34" charset="0"/>
              </a:rPr>
              <a:t>Kneighbors</a:t>
            </a:r>
            <a:r>
              <a:rPr lang="es-ES" altLang="en-US" sz="1600" cap="all" dirty="0">
                <a:latin typeface="Agency FB" panose="020B0503020202020204" pitchFamily="34" charset="0"/>
              </a:rPr>
              <a:t> </a:t>
            </a:r>
          </a:p>
          <a:p>
            <a:pPr algn="ctr"/>
            <a:r>
              <a:rPr lang="es-ES" altLang="en-US" sz="1600" cap="all" dirty="0" err="1">
                <a:latin typeface="Agency FB" panose="020B0503020202020204" pitchFamily="34" charset="0"/>
              </a:rPr>
              <a:t>Classifier</a:t>
            </a:r>
            <a:endParaRPr lang="es-ES" altLang="en-US" sz="1600" cap="all" dirty="0">
              <a:latin typeface="Agency FB" panose="020B0503020202020204" pitchFamily="34" charset="0"/>
            </a:endParaRPr>
          </a:p>
        </p:txBody>
      </p:sp>
      <p:sp>
        <p:nvSpPr>
          <p:cNvPr id="20" name="Rectángulo 19">
            <a:extLst>
              <a:ext uri="{FF2B5EF4-FFF2-40B4-BE49-F238E27FC236}">
                <a16:creationId xmlns:a16="http://schemas.microsoft.com/office/drawing/2014/main" id="{A8FA28AD-2E2B-4A71-B54A-81662473708D}"/>
              </a:ext>
            </a:extLst>
          </p:cNvPr>
          <p:cNvSpPr/>
          <p:nvPr/>
        </p:nvSpPr>
        <p:spPr>
          <a:xfrm>
            <a:off x="7913076" y="2468520"/>
            <a:ext cx="1176995" cy="830997"/>
          </a:xfrm>
          <a:prstGeom prst="rect">
            <a:avLst/>
          </a:prstGeom>
        </p:spPr>
        <p:txBody>
          <a:bodyPr wrap="square">
            <a:spAutoFit/>
          </a:bodyPr>
          <a:lstStyle/>
          <a:p>
            <a:pPr algn="ctr"/>
            <a:r>
              <a:rPr lang="es-ES" altLang="en-US" sz="1600" cap="all" dirty="0" err="1">
                <a:latin typeface="Agency FB" panose="020B0503020202020204" pitchFamily="34" charset="0"/>
              </a:rPr>
              <a:t>Gradient</a:t>
            </a:r>
            <a:r>
              <a:rPr lang="es-ES" altLang="en-US" sz="1600" cap="all" dirty="0">
                <a:latin typeface="Agency FB" panose="020B0503020202020204" pitchFamily="34" charset="0"/>
              </a:rPr>
              <a:t> </a:t>
            </a:r>
          </a:p>
          <a:p>
            <a:pPr algn="ctr"/>
            <a:r>
              <a:rPr lang="es-ES" altLang="en-US" sz="1600" cap="all" dirty="0" err="1">
                <a:latin typeface="Agency FB" panose="020B0503020202020204" pitchFamily="34" charset="0"/>
              </a:rPr>
              <a:t>Boosting</a:t>
            </a:r>
            <a:r>
              <a:rPr lang="es-ES" altLang="en-US" sz="1600" cap="all" dirty="0">
                <a:latin typeface="Agency FB" panose="020B0503020202020204" pitchFamily="34" charset="0"/>
              </a:rPr>
              <a:t> </a:t>
            </a:r>
          </a:p>
          <a:p>
            <a:pPr algn="ctr"/>
            <a:r>
              <a:rPr lang="es-ES" altLang="en-US" sz="1600" cap="all" dirty="0" err="1">
                <a:latin typeface="Agency FB" panose="020B0503020202020204" pitchFamily="34" charset="0"/>
              </a:rPr>
              <a:t>Classifier</a:t>
            </a:r>
            <a:endParaRPr lang="es-ES" altLang="en-US" sz="1600" cap="all" dirty="0">
              <a:latin typeface="Agency FB" panose="020B0503020202020204" pitchFamily="34" charset="0"/>
            </a:endParaRPr>
          </a:p>
        </p:txBody>
      </p:sp>
      <p:sp>
        <p:nvSpPr>
          <p:cNvPr id="21" name="Rectángulo 20">
            <a:extLst>
              <a:ext uri="{FF2B5EF4-FFF2-40B4-BE49-F238E27FC236}">
                <a16:creationId xmlns:a16="http://schemas.microsoft.com/office/drawing/2014/main" id="{F4F21F20-DF76-464B-8D47-D2364DF0FE5C}"/>
              </a:ext>
            </a:extLst>
          </p:cNvPr>
          <p:cNvSpPr/>
          <p:nvPr/>
        </p:nvSpPr>
        <p:spPr>
          <a:xfrm>
            <a:off x="10046676" y="4921451"/>
            <a:ext cx="1176995" cy="584775"/>
          </a:xfrm>
          <a:prstGeom prst="rect">
            <a:avLst/>
          </a:prstGeom>
        </p:spPr>
        <p:txBody>
          <a:bodyPr wrap="square">
            <a:spAutoFit/>
          </a:bodyPr>
          <a:lstStyle/>
          <a:p>
            <a:pPr algn="ctr"/>
            <a:r>
              <a:rPr lang="es-ES" altLang="en-US" sz="1600" cap="all" dirty="0">
                <a:latin typeface="Agency FB" panose="020B0503020202020204" pitchFamily="34" charset="0"/>
              </a:rPr>
              <a:t>XGB </a:t>
            </a:r>
          </a:p>
          <a:p>
            <a:pPr algn="ctr"/>
            <a:r>
              <a:rPr lang="es-ES" altLang="en-US" sz="1600" cap="all" dirty="0" err="1">
                <a:latin typeface="Agency FB" panose="020B0503020202020204" pitchFamily="34" charset="0"/>
              </a:rPr>
              <a:t>Classifier</a:t>
            </a:r>
            <a:endParaRPr lang="es-ES" altLang="en-US" sz="1600" cap="all" dirty="0">
              <a:latin typeface="Agency FB" panose="020B0503020202020204" pitchFamily="34" charset="0"/>
            </a:endParaRPr>
          </a:p>
        </p:txBody>
      </p:sp>
      <p:pic>
        <p:nvPicPr>
          <p:cNvPr id="16" name="Imagen 15">
            <a:extLst>
              <a:ext uri="{FF2B5EF4-FFF2-40B4-BE49-F238E27FC236}">
                <a16:creationId xmlns:a16="http://schemas.microsoft.com/office/drawing/2014/main" id="{E28864D8-BCB8-44D9-9558-DB3FE5E51102}"/>
              </a:ext>
            </a:extLst>
          </p:cNvPr>
          <p:cNvPicPr>
            <a:picLocks noChangeAspect="1"/>
          </p:cNvPicPr>
          <p:nvPr/>
        </p:nvPicPr>
        <p:blipFill>
          <a:blip r:embed="rId3"/>
          <a:stretch>
            <a:fillRect/>
          </a:stretch>
        </p:blipFill>
        <p:spPr>
          <a:xfrm>
            <a:off x="581466" y="1824973"/>
            <a:ext cx="2482947" cy="1337419"/>
          </a:xfrm>
          <a:prstGeom prst="rect">
            <a:avLst/>
          </a:prstGeom>
        </p:spPr>
      </p:pic>
      <p:pic>
        <p:nvPicPr>
          <p:cNvPr id="17" name="Imagen 16">
            <a:extLst>
              <a:ext uri="{FF2B5EF4-FFF2-40B4-BE49-F238E27FC236}">
                <a16:creationId xmlns:a16="http://schemas.microsoft.com/office/drawing/2014/main" id="{376AFE9F-81CE-4609-BDF0-E85B0D2B61F5}"/>
              </a:ext>
            </a:extLst>
          </p:cNvPr>
          <p:cNvPicPr>
            <a:picLocks noChangeAspect="1"/>
          </p:cNvPicPr>
          <p:nvPr/>
        </p:nvPicPr>
        <p:blipFill>
          <a:blip r:embed="rId4"/>
          <a:stretch>
            <a:fillRect/>
          </a:stretch>
        </p:blipFill>
        <p:spPr>
          <a:xfrm>
            <a:off x="3001989" y="5061115"/>
            <a:ext cx="2315598" cy="1288870"/>
          </a:xfrm>
          <a:prstGeom prst="rect">
            <a:avLst/>
          </a:prstGeom>
        </p:spPr>
      </p:pic>
      <p:pic>
        <p:nvPicPr>
          <p:cNvPr id="22" name="Imagen 21">
            <a:extLst>
              <a:ext uri="{FF2B5EF4-FFF2-40B4-BE49-F238E27FC236}">
                <a16:creationId xmlns:a16="http://schemas.microsoft.com/office/drawing/2014/main" id="{B8A7A0C9-2D5F-4887-9A81-41DD51F64E81}"/>
              </a:ext>
            </a:extLst>
          </p:cNvPr>
          <p:cNvPicPr>
            <a:picLocks noChangeAspect="1"/>
          </p:cNvPicPr>
          <p:nvPr/>
        </p:nvPicPr>
        <p:blipFill>
          <a:blip r:embed="rId5"/>
          <a:stretch>
            <a:fillRect/>
          </a:stretch>
        </p:blipFill>
        <p:spPr>
          <a:xfrm>
            <a:off x="4660914" y="1796885"/>
            <a:ext cx="2326663" cy="1288871"/>
          </a:xfrm>
          <a:prstGeom prst="rect">
            <a:avLst/>
          </a:prstGeom>
        </p:spPr>
      </p:pic>
      <p:pic>
        <p:nvPicPr>
          <p:cNvPr id="23" name="Imagen 22">
            <a:extLst>
              <a:ext uri="{FF2B5EF4-FFF2-40B4-BE49-F238E27FC236}">
                <a16:creationId xmlns:a16="http://schemas.microsoft.com/office/drawing/2014/main" id="{C0961948-BF15-4898-B5F6-5FFA3C85FAC7}"/>
              </a:ext>
            </a:extLst>
          </p:cNvPr>
          <p:cNvPicPr>
            <a:picLocks noChangeAspect="1"/>
          </p:cNvPicPr>
          <p:nvPr/>
        </p:nvPicPr>
        <p:blipFill>
          <a:blip r:embed="rId6"/>
          <a:stretch>
            <a:fillRect/>
          </a:stretch>
        </p:blipFill>
        <p:spPr>
          <a:xfrm>
            <a:off x="7586298" y="5135970"/>
            <a:ext cx="2315598" cy="1183301"/>
          </a:xfrm>
          <a:prstGeom prst="rect">
            <a:avLst/>
          </a:prstGeom>
        </p:spPr>
      </p:pic>
      <p:pic>
        <p:nvPicPr>
          <p:cNvPr id="24" name="Imagen 23">
            <a:extLst>
              <a:ext uri="{FF2B5EF4-FFF2-40B4-BE49-F238E27FC236}">
                <a16:creationId xmlns:a16="http://schemas.microsoft.com/office/drawing/2014/main" id="{DD6AE91E-6EC4-4A81-9DEA-34C142B4B506}"/>
              </a:ext>
            </a:extLst>
          </p:cNvPr>
          <p:cNvPicPr>
            <a:picLocks noChangeAspect="1"/>
          </p:cNvPicPr>
          <p:nvPr/>
        </p:nvPicPr>
        <p:blipFill>
          <a:blip r:embed="rId7"/>
          <a:stretch>
            <a:fillRect/>
          </a:stretch>
        </p:blipFill>
        <p:spPr>
          <a:xfrm>
            <a:off x="9257713" y="1764970"/>
            <a:ext cx="2289513" cy="1288871"/>
          </a:xfrm>
          <a:prstGeom prst="rect">
            <a:avLst/>
          </a:prstGeom>
        </p:spPr>
      </p:pic>
    </p:spTree>
    <p:extLst>
      <p:ext uri="{BB962C8B-B14F-4D97-AF65-F5344CB8AC3E}">
        <p14:creationId xmlns:p14="http://schemas.microsoft.com/office/powerpoint/2010/main" val="22722456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s-ES" altLang="ko-KR" cap="all" dirty="0"/>
              <a:t>Aplicación de algoritmos de ML</a:t>
            </a:r>
          </a:p>
        </p:txBody>
      </p:sp>
      <p:pic>
        <p:nvPicPr>
          <p:cNvPr id="6146" name="Picture 2" descr="Podio - Iconos gratis de deportes y competición">
            <a:extLst>
              <a:ext uri="{FF2B5EF4-FFF2-40B4-BE49-F238E27FC236}">
                <a16:creationId xmlns:a16="http://schemas.microsoft.com/office/drawing/2014/main" id="{B093DA3D-90F6-4C39-AD4F-28AF7B48027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43114" y="1356359"/>
            <a:ext cx="5711483" cy="5711483"/>
          </a:xfrm>
          <a:prstGeom prst="rect">
            <a:avLst/>
          </a:prstGeom>
          <a:noFill/>
          <a:extLst>
            <a:ext uri="{909E8E84-426E-40DD-AFC4-6F175D3DCCD1}">
              <a14:hiddenFill xmlns:a14="http://schemas.microsoft.com/office/drawing/2010/main">
                <a:solidFill>
                  <a:srgbClr val="FFFFFF"/>
                </a:solidFill>
              </a14:hiddenFill>
            </a:ext>
          </a:extLst>
        </p:spPr>
      </p:pic>
      <p:sp>
        <p:nvSpPr>
          <p:cNvPr id="25" name="Rectángulo 24">
            <a:extLst>
              <a:ext uri="{FF2B5EF4-FFF2-40B4-BE49-F238E27FC236}">
                <a16:creationId xmlns:a16="http://schemas.microsoft.com/office/drawing/2014/main" id="{B2A8C437-5C7F-4D87-8755-AD286FBC8390}"/>
              </a:ext>
            </a:extLst>
          </p:cNvPr>
          <p:cNvSpPr/>
          <p:nvPr/>
        </p:nvSpPr>
        <p:spPr>
          <a:xfrm>
            <a:off x="7047917" y="5063283"/>
            <a:ext cx="1927272" cy="276999"/>
          </a:xfrm>
          <a:prstGeom prst="rect">
            <a:avLst/>
          </a:prstGeom>
        </p:spPr>
        <p:txBody>
          <a:bodyPr wrap="square">
            <a:spAutoFit/>
          </a:bodyPr>
          <a:lstStyle/>
          <a:p>
            <a:pPr algn="ctr"/>
            <a:r>
              <a:rPr lang="es-ES" altLang="en-US" sz="1200" cap="all" dirty="0" err="1">
                <a:latin typeface="Agency FB" panose="020B0503020202020204" pitchFamily="34" charset="0"/>
              </a:rPr>
              <a:t>Decision</a:t>
            </a:r>
            <a:r>
              <a:rPr lang="es-ES" altLang="en-US" sz="1200" cap="all" dirty="0">
                <a:latin typeface="Agency FB" panose="020B0503020202020204" pitchFamily="34" charset="0"/>
              </a:rPr>
              <a:t> </a:t>
            </a:r>
            <a:r>
              <a:rPr lang="es-ES" altLang="en-US" sz="1200" cap="all" dirty="0" err="1">
                <a:latin typeface="Agency FB" panose="020B0503020202020204" pitchFamily="34" charset="0"/>
              </a:rPr>
              <a:t>Tree</a:t>
            </a:r>
            <a:r>
              <a:rPr lang="es-ES" altLang="en-US" sz="1200" cap="all" dirty="0">
                <a:latin typeface="Agency FB" panose="020B0503020202020204" pitchFamily="34" charset="0"/>
              </a:rPr>
              <a:t> </a:t>
            </a:r>
            <a:r>
              <a:rPr lang="es-ES" altLang="en-US" sz="1200" cap="all" dirty="0" err="1">
                <a:latin typeface="Agency FB" panose="020B0503020202020204" pitchFamily="34" charset="0"/>
              </a:rPr>
              <a:t>Classifier</a:t>
            </a:r>
            <a:endParaRPr lang="es-ES" altLang="en-US" sz="1200" cap="all" dirty="0">
              <a:latin typeface="Agency FB" panose="020B0503020202020204" pitchFamily="34" charset="0"/>
            </a:endParaRPr>
          </a:p>
        </p:txBody>
      </p:sp>
      <p:sp>
        <p:nvSpPr>
          <p:cNvPr id="26" name="Rectángulo 25">
            <a:extLst>
              <a:ext uri="{FF2B5EF4-FFF2-40B4-BE49-F238E27FC236}">
                <a16:creationId xmlns:a16="http://schemas.microsoft.com/office/drawing/2014/main" id="{6E515D5A-0217-4648-9D2F-79DBBC57D0E8}"/>
              </a:ext>
            </a:extLst>
          </p:cNvPr>
          <p:cNvSpPr/>
          <p:nvPr/>
        </p:nvSpPr>
        <p:spPr>
          <a:xfrm>
            <a:off x="9990411" y="4596243"/>
            <a:ext cx="2375094" cy="276999"/>
          </a:xfrm>
          <a:prstGeom prst="rect">
            <a:avLst/>
          </a:prstGeom>
        </p:spPr>
        <p:txBody>
          <a:bodyPr wrap="square">
            <a:spAutoFit/>
          </a:bodyPr>
          <a:lstStyle/>
          <a:p>
            <a:pPr algn="ctr"/>
            <a:r>
              <a:rPr lang="es-ES" altLang="en-US" sz="1200" cap="all" dirty="0" err="1">
                <a:latin typeface="Agency FB" panose="020B0503020202020204" pitchFamily="34" charset="0"/>
              </a:rPr>
              <a:t>Random</a:t>
            </a:r>
            <a:r>
              <a:rPr lang="es-ES" altLang="en-US" sz="1200" cap="all" dirty="0">
                <a:latin typeface="Agency FB" panose="020B0503020202020204" pitchFamily="34" charset="0"/>
              </a:rPr>
              <a:t> Forest </a:t>
            </a:r>
            <a:r>
              <a:rPr lang="es-ES" altLang="en-US" sz="1200" cap="all" dirty="0" err="1">
                <a:latin typeface="Agency FB" panose="020B0503020202020204" pitchFamily="34" charset="0"/>
              </a:rPr>
              <a:t>Classifier</a:t>
            </a:r>
            <a:endParaRPr lang="es-ES" altLang="en-US" sz="1200" cap="all" dirty="0">
              <a:latin typeface="Agency FB" panose="020B0503020202020204" pitchFamily="34" charset="0"/>
            </a:endParaRPr>
          </a:p>
        </p:txBody>
      </p:sp>
      <p:sp>
        <p:nvSpPr>
          <p:cNvPr id="27" name="Rectángulo 26">
            <a:extLst>
              <a:ext uri="{FF2B5EF4-FFF2-40B4-BE49-F238E27FC236}">
                <a16:creationId xmlns:a16="http://schemas.microsoft.com/office/drawing/2014/main" id="{D8578DF3-C9B2-443C-8080-619496E1BB51}"/>
              </a:ext>
            </a:extLst>
          </p:cNvPr>
          <p:cNvSpPr/>
          <p:nvPr/>
        </p:nvSpPr>
        <p:spPr>
          <a:xfrm>
            <a:off x="8888433" y="3767900"/>
            <a:ext cx="1364572" cy="276999"/>
          </a:xfrm>
          <a:prstGeom prst="rect">
            <a:avLst/>
          </a:prstGeom>
        </p:spPr>
        <p:txBody>
          <a:bodyPr wrap="square">
            <a:spAutoFit/>
          </a:bodyPr>
          <a:lstStyle/>
          <a:p>
            <a:pPr algn="ctr"/>
            <a:r>
              <a:rPr lang="es-ES" altLang="en-US" sz="1200" cap="all" dirty="0">
                <a:latin typeface="Agency FB" panose="020B0503020202020204" pitchFamily="34" charset="0"/>
              </a:rPr>
              <a:t>XGB  </a:t>
            </a:r>
            <a:r>
              <a:rPr lang="es-ES" altLang="en-US" sz="1200" cap="all" dirty="0" err="1">
                <a:latin typeface="Agency FB" panose="020B0503020202020204" pitchFamily="34" charset="0"/>
              </a:rPr>
              <a:t>Classifier</a:t>
            </a:r>
            <a:endParaRPr lang="es-ES" altLang="en-US" sz="1200" cap="all" dirty="0">
              <a:latin typeface="Agency FB" panose="020B0503020202020204" pitchFamily="34" charset="0"/>
            </a:endParaRPr>
          </a:p>
        </p:txBody>
      </p:sp>
      <p:sp>
        <p:nvSpPr>
          <p:cNvPr id="28" name="내용 개체 틀 4">
            <a:extLst>
              <a:ext uri="{FF2B5EF4-FFF2-40B4-BE49-F238E27FC236}">
                <a16:creationId xmlns:a16="http://schemas.microsoft.com/office/drawing/2014/main" id="{E5C6F661-5277-4823-B55B-A698D5319B49}"/>
              </a:ext>
            </a:extLst>
          </p:cNvPr>
          <p:cNvSpPr txBox="1">
            <a:spLocks/>
          </p:cNvSpPr>
          <p:nvPr/>
        </p:nvSpPr>
        <p:spPr>
          <a:xfrm>
            <a:off x="58717" y="1488987"/>
            <a:ext cx="8297492" cy="5136895"/>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Como conclusión para continuar el trabajo, se seleccionaron aquellos modelos con mejores resultados en las métricas evaluadas. </a:t>
            </a:r>
          </a:p>
          <a:p>
            <a:pPr marL="0" indent="0"/>
            <a:endParaRPr lang="es-ES" altLang="ko-KR" sz="1400" i="0" dirty="0"/>
          </a:p>
          <a:p>
            <a:pPr marL="0" indent="0"/>
            <a:r>
              <a:rPr lang="es-ES" altLang="ko-KR" sz="1400" i="0" dirty="0"/>
              <a:t>Por otro lado, debido a que el dataset utilizado se encuentra desbalanceado en sus clases,  se consideró la opción de hacer un </a:t>
            </a:r>
            <a:r>
              <a:rPr lang="es-ES" altLang="ko-KR" sz="1400" i="0" dirty="0" err="1"/>
              <a:t>oversampling</a:t>
            </a:r>
            <a:r>
              <a:rPr lang="es-ES" altLang="ko-KR" sz="1400" i="0" dirty="0"/>
              <a:t>:</a:t>
            </a:r>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endParaRPr lang="es-ES" altLang="ko-KR" sz="1400" i="0" dirty="0"/>
          </a:p>
          <a:p>
            <a:pPr marL="0" indent="0"/>
            <a:r>
              <a:rPr lang="es-ES" altLang="ko-KR" sz="1400" i="0" dirty="0"/>
              <a:t>Por ultimo, a cada modelo se aplica </a:t>
            </a:r>
            <a:r>
              <a:rPr lang="es-ES" altLang="ko-KR" sz="1400" i="0" dirty="0" err="1"/>
              <a:t>tuning</a:t>
            </a:r>
            <a:r>
              <a:rPr lang="es-ES" altLang="ko-KR" sz="1400" i="0" dirty="0"/>
              <a:t> de </a:t>
            </a:r>
            <a:r>
              <a:rPr lang="es-ES" altLang="ko-KR" sz="1400" i="0" dirty="0" err="1"/>
              <a:t>Hiperparámetros</a:t>
            </a:r>
            <a:r>
              <a:rPr lang="es-ES" altLang="ko-KR" sz="1400" i="0" dirty="0"/>
              <a:t> con </a:t>
            </a:r>
            <a:r>
              <a:rPr lang="es-ES" altLang="ko-KR" sz="1400" i="0" dirty="0" err="1"/>
              <a:t>GridSearchCV</a:t>
            </a:r>
            <a:r>
              <a:rPr lang="es-ES" altLang="ko-KR" sz="1400" i="0" dirty="0"/>
              <a:t>.</a:t>
            </a:r>
          </a:p>
        </p:txBody>
      </p:sp>
      <p:pic>
        <p:nvPicPr>
          <p:cNvPr id="6148" name="Picture 4">
            <a:extLst>
              <a:ext uri="{FF2B5EF4-FFF2-40B4-BE49-F238E27FC236}">
                <a16:creationId xmlns:a16="http://schemas.microsoft.com/office/drawing/2014/main" id="{63444E4F-33D2-4BBC-A325-498337B2FDA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0330" y="3048645"/>
            <a:ext cx="4788792" cy="3095195"/>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Signo De Exclamación descarga gratuita de png - Signo de exclamación Equipo  de Iconos de Vector de gráficos de Puntuación de Negocios - signo de  exclamación rojo imagen png - imagen transparente descarga gratuita">
            <a:extLst>
              <a:ext uri="{FF2B5EF4-FFF2-40B4-BE49-F238E27FC236}">
                <a16:creationId xmlns:a16="http://schemas.microsoft.com/office/drawing/2014/main" id="{7FEC3B41-879C-4BED-87EE-F9723A88F92A}"/>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2692" b="93077" l="385" r="98462">
                        <a14:foregroundMark x1="53462" y1="7692" x2="53462" y2="7692"/>
                        <a14:foregroundMark x1="92692" y1="87308" x2="92692" y2="87308"/>
                        <a14:foregroundMark x1="88077" y1="93077" x2="88077" y2="93077"/>
                        <a14:foregroundMark x1="98846" y1="88846" x2="98846" y2="88846"/>
                        <a14:foregroundMark x1="5385" y1="82308" x2="5385" y2="82308"/>
                        <a14:foregroundMark x1="769" y1="88462" x2="769" y2="88462"/>
                        <a14:foregroundMark x1="49615" y1="46538" x2="49615" y2="46538"/>
                        <a14:foregroundMark x1="52308" y1="55385" x2="52308" y2="55385"/>
                        <a14:foregroundMark x1="49615" y1="56538" x2="49615" y2="56538"/>
                        <a14:foregroundMark x1="49615" y1="56538" x2="49615" y2="56538"/>
                        <a14:foregroundMark x1="49615" y1="55000" x2="49615" y2="55000"/>
                        <a14:foregroundMark x1="49615" y1="49615" x2="49615" y2="49615"/>
                        <a14:foregroundMark x1="47692" y1="44615" x2="47692" y2="44615"/>
                        <a14:foregroundMark x1="48462" y1="40769" x2="48462" y2="40769"/>
                        <a14:foregroundMark x1="48846" y1="40000" x2="48846" y2="40000"/>
                        <a14:foregroundMark x1="45385" y1="76538" x2="45385" y2="76538"/>
                        <a14:foregroundMark x1="45385" y1="76538" x2="47308" y2="76538"/>
                        <a14:foregroundMark x1="48462" y1="76538" x2="48462" y2="76538"/>
                        <a14:foregroundMark x1="48462" y1="76538" x2="48462" y2="76538"/>
                        <a14:foregroundMark x1="49615" y1="2692" x2="49615" y2="2692"/>
                        <a14:foregroundMark x1="50000" y1="3846" x2="50000" y2="3846"/>
                        <a14:foregroundMark x1="46154" y1="44615" x2="46154" y2="44615"/>
                        <a14:foregroundMark x1="51154" y1="41923" x2="51154" y2="41923"/>
                        <a14:foregroundMark x1="51154" y1="41923" x2="51154" y2="41923"/>
                        <a14:foregroundMark x1="51154" y1="40000" x2="51154" y2="40000"/>
                        <a14:foregroundMark x1="51154" y1="40000" x2="51154" y2="40000"/>
                        <a14:foregroundMark x1="51154" y1="40000" x2="51154" y2="40000"/>
                        <a14:foregroundMark x1="48846" y1="36538" x2="48846" y2="36538"/>
                        <a14:foregroundMark x1="48846" y1="36538" x2="48846" y2="36538"/>
                        <a14:foregroundMark x1="47692" y1="36538" x2="50769" y2="40769"/>
                        <a14:foregroundMark x1="52308" y1="44231" x2="53462" y2="46538"/>
                        <a14:foregroundMark x1="53462" y1="46538" x2="53462" y2="46538"/>
                        <a14:foregroundMark x1="51154" y1="78846" x2="51154" y2="78846"/>
                        <a14:foregroundMark x1="51154" y1="78846" x2="51154" y2="78846"/>
                        <a14:foregroundMark x1="51154" y1="78846" x2="51154" y2="78846"/>
                      </a14:backgroundRemoval>
                    </a14:imgEffect>
                  </a14:imgLayer>
                </a14:imgProps>
              </a:ext>
              <a:ext uri="{28A0092B-C50C-407E-A947-70E740481C1C}">
                <a14:useLocalDpi xmlns:a14="http://schemas.microsoft.com/office/drawing/2010/main" val="0"/>
              </a:ext>
            </a:extLst>
          </a:blip>
          <a:srcRect/>
          <a:stretch>
            <a:fillRect/>
          </a:stretch>
        </p:blipFill>
        <p:spPr bwMode="auto">
          <a:xfrm>
            <a:off x="5148669" y="4067985"/>
            <a:ext cx="599344" cy="5993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160978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s-ES" altLang="ko-KR" sz="2799" b="1" cap="all" dirty="0">
                <a:solidFill>
                  <a:srgbClr val="F75418"/>
                </a:solidFill>
                <a:latin typeface="+mj-lt"/>
                <a:ea typeface="맑은 고딕" panose="020B0503020000020004" pitchFamily="50" charset="-127"/>
                <a:cs typeface="굴림" pitchFamily="50" charset="-127"/>
              </a:rPr>
              <a:t>Conclusiones</a:t>
            </a:r>
            <a:endParaRPr kumimoji="1" lang="en-US" altLang="ko-KR" sz="2799" b="1" cap="all" dirty="0">
              <a:solidFill>
                <a:srgbClr val="F75418"/>
              </a:solidFill>
              <a:latin typeface="+mj-lt"/>
              <a:ea typeface="맑은 고딕" panose="020B0503020000020004" pitchFamily="50" charset="-127"/>
              <a:cs typeface="굴림" pitchFamily="50" charset="-127"/>
            </a:endParaRP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07</a:t>
            </a:r>
            <a:endParaRPr kumimoji="1" lang="ko-KR" altLang="ko-KR" sz="3999" b="1" dirty="0">
              <a:solidFill>
                <a:schemeClr val="bg1"/>
              </a:solidFill>
              <a:latin typeface="+mj-lt"/>
              <a:ea typeface="맑은 고딕" panose="020B0503020000020004" pitchFamily="50" charset="-127"/>
              <a:cs typeface="굴림" pitchFamily="50" charset="-127"/>
            </a:endParaRPr>
          </a:p>
        </p:txBody>
      </p:sp>
      <p:pic>
        <p:nvPicPr>
          <p:cNvPr id="7" name="Picture 2" descr="Insight - Free miscellaneous icons">
            <a:extLst>
              <a:ext uri="{FF2B5EF4-FFF2-40B4-BE49-F238E27FC236}">
                <a16:creationId xmlns:a16="http://schemas.microsoft.com/office/drawing/2014/main" id="{4AF0522F-5A0F-4F42-8708-C8BAC989BF0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393223" y="2433711"/>
            <a:ext cx="3405554" cy="34055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4941422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s-ES" altLang="ko-KR" cap="all" dirty="0"/>
              <a:t>Conclusiones</a:t>
            </a:r>
          </a:p>
        </p:txBody>
      </p:sp>
      <p:sp>
        <p:nvSpPr>
          <p:cNvPr id="28" name="내용 개체 틀 4">
            <a:extLst>
              <a:ext uri="{FF2B5EF4-FFF2-40B4-BE49-F238E27FC236}">
                <a16:creationId xmlns:a16="http://schemas.microsoft.com/office/drawing/2014/main" id="{E5C6F661-5277-4823-B55B-A698D5319B49}"/>
              </a:ext>
            </a:extLst>
          </p:cNvPr>
          <p:cNvSpPr txBox="1">
            <a:spLocks/>
          </p:cNvSpPr>
          <p:nvPr/>
        </p:nvSpPr>
        <p:spPr>
          <a:xfrm>
            <a:off x="58716" y="1488988"/>
            <a:ext cx="11926958" cy="5369012"/>
          </a:xfrm>
          <a:prstGeom prst="rect">
            <a:avLst/>
          </a:prstGeom>
        </p:spPr>
        <p:txBody>
          <a:bodyPr vert="horz" lIns="99569" tIns="49785" rIns="99569" bIns="49785" rtlCol="0">
            <a:normAutofit/>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Se realizaron varias pruebas de entrenamiento y test de nuestros modelo, llegando a las siguientes conclusiones:</a:t>
            </a:r>
          </a:p>
          <a:p>
            <a:pPr marL="0" indent="0"/>
            <a:endParaRPr lang="es-ES" altLang="ko-KR" sz="1400" i="0" dirty="0"/>
          </a:p>
          <a:p>
            <a:pPr marL="285750" indent="-285750">
              <a:buFont typeface="Courier New" panose="02070309020205020404" pitchFamily="49" charset="0"/>
              <a:buChar char="o"/>
            </a:pPr>
            <a:r>
              <a:rPr lang="es-ES" altLang="ko-KR" sz="1400" i="0" dirty="0"/>
              <a:t>Se obtuvieron mejores resultados utilizado 8 variables</a:t>
            </a:r>
          </a:p>
          <a:p>
            <a:pPr marL="0" indent="0"/>
            <a:endParaRPr lang="es-ES" altLang="ko-KR" sz="1400" i="0" dirty="0"/>
          </a:p>
          <a:p>
            <a:pPr marL="285750" indent="-285750">
              <a:buFont typeface="Courier New" panose="02070309020205020404" pitchFamily="49" charset="0"/>
              <a:buChar char="o"/>
            </a:pPr>
            <a:r>
              <a:rPr lang="es-ES" altLang="ko-KR" sz="1400" i="0" dirty="0"/>
              <a:t>Se aplica una estandarización de las escalas de las variables y una reducción de dimensiones (PCA) </a:t>
            </a:r>
          </a:p>
          <a:p>
            <a:pPr marL="0" indent="0"/>
            <a:endParaRPr lang="es-ES" altLang="ko-KR" sz="1400" i="0" dirty="0"/>
          </a:p>
          <a:p>
            <a:pPr marL="285750" indent="-285750">
              <a:buFont typeface="Courier New" panose="02070309020205020404" pitchFamily="49" charset="0"/>
              <a:buChar char="o"/>
            </a:pPr>
            <a:r>
              <a:rPr lang="es-ES" altLang="ko-KR" sz="1400" i="0" dirty="0"/>
              <a:t>Estos métodos fueron necesarios para:</a:t>
            </a:r>
          </a:p>
          <a:p>
            <a:pPr marL="721277" lvl="1" indent="-285750">
              <a:buFont typeface="Wingdings" panose="05000000000000000000" pitchFamily="2" charset="2"/>
              <a:buChar char="§"/>
            </a:pPr>
            <a:r>
              <a:rPr lang="es-ES" altLang="ko-KR" sz="1400" dirty="0">
                <a:solidFill>
                  <a:schemeClr val="tx1"/>
                </a:solidFill>
                <a:latin typeface="+mj-lt"/>
              </a:rPr>
              <a:t>Reducir la cantidad de características. </a:t>
            </a:r>
          </a:p>
          <a:p>
            <a:pPr marL="721277" lvl="1" indent="-285750">
              <a:buFont typeface="Wingdings" panose="05000000000000000000" pitchFamily="2" charset="2"/>
              <a:buChar char="§"/>
            </a:pPr>
            <a:r>
              <a:rPr lang="es-ES" altLang="ko-KR" sz="1400" dirty="0">
                <a:solidFill>
                  <a:schemeClr val="tx1"/>
                </a:solidFill>
                <a:latin typeface="+mj-lt"/>
              </a:rPr>
              <a:t>Aumentar la interpretabilidad del modelo.</a:t>
            </a:r>
          </a:p>
          <a:p>
            <a:pPr marL="721277" lvl="1" indent="-285750">
              <a:buFont typeface="Wingdings" panose="05000000000000000000" pitchFamily="2" charset="2"/>
              <a:buChar char="§"/>
            </a:pPr>
            <a:r>
              <a:rPr lang="es-ES" altLang="ko-KR" sz="1400" dirty="0">
                <a:solidFill>
                  <a:schemeClr val="tx1"/>
                </a:solidFill>
                <a:latin typeface="+mj-lt"/>
              </a:rPr>
              <a:t>Disminuir el tiempo de ejecución considerablemente.</a:t>
            </a:r>
          </a:p>
          <a:p>
            <a:pPr marL="721277" lvl="1" indent="-285750">
              <a:buFont typeface="Wingdings" panose="05000000000000000000" pitchFamily="2" charset="2"/>
              <a:buChar char="§"/>
            </a:pPr>
            <a:r>
              <a:rPr lang="es-ES" altLang="ko-KR" sz="1400" dirty="0">
                <a:solidFill>
                  <a:schemeClr val="tx1"/>
                </a:solidFill>
                <a:latin typeface="+mj-lt"/>
              </a:rPr>
              <a:t>Aumentar el rendimiento de generalización en el conjunto de prueba.</a:t>
            </a:r>
          </a:p>
          <a:p>
            <a:pPr marL="721277" lvl="1" indent="-285750">
              <a:buFont typeface="Wingdings" panose="05000000000000000000" pitchFamily="2" charset="2"/>
              <a:buChar char="§"/>
            </a:pPr>
            <a:endParaRPr lang="en-US" altLang="ko-KR" sz="1400" dirty="0">
              <a:solidFill>
                <a:schemeClr val="tx1"/>
              </a:solidFill>
              <a:latin typeface="+mj-lt"/>
            </a:endParaRPr>
          </a:p>
          <a:p>
            <a:pPr marL="721277" lvl="1" indent="-285750">
              <a:buFont typeface="Wingdings" panose="05000000000000000000" pitchFamily="2" charset="2"/>
              <a:buChar char="§"/>
            </a:pPr>
            <a:endParaRPr lang="es-ES" altLang="ko-KR" sz="1400" i="0" dirty="0"/>
          </a:p>
          <a:p>
            <a:pPr marL="721277" lvl="1" indent="-285750">
              <a:buFont typeface="Wingdings" panose="05000000000000000000" pitchFamily="2" charset="2"/>
              <a:buChar char="§"/>
            </a:pPr>
            <a:endParaRPr lang="es-ES" altLang="ko-KR" sz="1400" i="0" dirty="0"/>
          </a:p>
          <a:p>
            <a:pPr marL="285750" indent="-285750">
              <a:buFont typeface="Courier New" panose="02070309020205020404" pitchFamily="49" charset="0"/>
              <a:buChar char="o"/>
            </a:pPr>
            <a:r>
              <a:rPr lang="es-ES" altLang="ko-KR" sz="1400" i="0" dirty="0"/>
              <a:t>Las mejores métricas las obtuvimos con el modelo de clasificación XGBCLASSIFIER:</a:t>
            </a:r>
          </a:p>
          <a:p>
            <a:pPr marL="721277" lvl="1" indent="-285750">
              <a:buFont typeface="Arial" panose="020B0604020202020204" pitchFamily="34" charset="0"/>
              <a:buChar char="•"/>
            </a:pPr>
            <a:r>
              <a:rPr lang="en-US" altLang="ko-KR" sz="1400" dirty="0">
                <a:solidFill>
                  <a:schemeClr val="tx1"/>
                </a:solidFill>
                <a:latin typeface="+mj-lt"/>
              </a:rPr>
              <a:t>Un accuracy del 90%</a:t>
            </a:r>
          </a:p>
          <a:p>
            <a:pPr marL="721277" lvl="1" indent="-285750">
              <a:buFont typeface="Arial" panose="020B0604020202020204" pitchFamily="34" charset="0"/>
              <a:buChar char="•"/>
            </a:pPr>
            <a:r>
              <a:rPr lang="en-US" altLang="ko-KR" sz="1400" dirty="0">
                <a:solidFill>
                  <a:schemeClr val="tx1"/>
                </a:solidFill>
                <a:latin typeface="+mj-lt"/>
              </a:rPr>
              <a:t>Buenos </a:t>
            </a:r>
            <a:r>
              <a:rPr lang="en-US" altLang="ko-KR" sz="1400" dirty="0" err="1">
                <a:solidFill>
                  <a:schemeClr val="tx1"/>
                </a:solidFill>
                <a:latin typeface="+mj-lt"/>
              </a:rPr>
              <a:t>valores</a:t>
            </a:r>
            <a:r>
              <a:rPr lang="en-US" altLang="ko-KR" sz="1400" dirty="0">
                <a:solidFill>
                  <a:schemeClr val="tx1"/>
                </a:solidFill>
                <a:latin typeface="+mj-lt"/>
              </a:rPr>
              <a:t> </a:t>
            </a:r>
            <a:r>
              <a:rPr lang="en-US" altLang="ko-KR" sz="1400" dirty="0" err="1">
                <a:solidFill>
                  <a:schemeClr val="tx1"/>
                </a:solidFill>
                <a:latin typeface="+mj-lt"/>
              </a:rPr>
              <a:t>en</a:t>
            </a:r>
            <a:r>
              <a:rPr lang="en-US" altLang="ko-KR" sz="1400" dirty="0">
                <a:solidFill>
                  <a:schemeClr val="tx1"/>
                </a:solidFill>
                <a:latin typeface="+mj-lt"/>
              </a:rPr>
              <a:t> precision para </a:t>
            </a:r>
            <a:r>
              <a:rPr lang="en-US" altLang="ko-KR" sz="1400" dirty="0" err="1">
                <a:solidFill>
                  <a:schemeClr val="tx1"/>
                </a:solidFill>
                <a:latin typeface="+mj-lt"/>
              </a:rPr>
              <a:t>cada</a:t>
            </a:r>
            <a:r>
              <a:rPr lang="en-US" altLang="ko-KR" sz="1400" dirty="0">
                <a:solidFill>
                  <a:schemeClr val="tx1"/>
                </a:solidFill>
                <a:latin typeface="+mj-lt"/>
              </a:rPr>
              <a:t> </a:t>
            </a:r>
            <a:r>
              <a:rPr lang="en-US" altLang="ko-KR" sz="1400" dirty="0" err="1">
                <a:solidFill>
                  <a:schemeClr val="tx1"/>
                </a:solidFill>
                <a:latin typeface="+mj-lt"/>
              </a:rPr>
              <a:t>clase</a:t>
            </a:r>
            <a:r>
              <a:rPr lang="en-US" altLang="ko-KR" sz="1400" dirty="0">
                <a:solidFill>
                  <a:schemeClr val="tx1"/>
                </a:solidFill>
                <a:latin typeface="+mj-lt"/>
              </a:rPr>
              <a:t>.</a:t>
            </a:r>
          </a:p>
          <a:p>
            <a:pPr marL="721277" lvl="1" indent="-285750">
              <a:buFont typeface="Arial" panose="020B0604020202020204" pitchFamily="34" charset="0"/>
              <a:buChar char="•"/>
            </a:pPr>
            <a:r>
              <a:rPr lang="en-US" altLang="ko-KR" sz="1400" dirty="0">
                <a:solidFill>
                  <a:schemeClr val="tx1"/>
                </a:solidFill>
                <a:latin typeface="+mj-lt"/>
              </a:rPr>
              <a:t>Buenos </a:t>
            </a:r>
            <a:r>
              <a:rPr lang="en-US" altLang="ko-KR" sz="1400" dirty="0" err="1">
                <a:solidFill>
                  <a:schemeClr val="tx1"/>
                </a:solidFill>
                <a:latin typeface="+mj-lt"/>
              </a:rPr>
              <a:t>valores</a:t>
            </a:r>
            <a:r>
              <a:rPr lang="en-US" altLang="ko-KR" sz="1400" dirty="0">
                <a:solidFill>
                  <a:schemeClr val="tx1"/>
                </a:solidFill>
                <a:latin typeface="+mj-lt"/>
              </a:rPr>
              <a:t> de recall para </a:t>
            </a:r>
            <a:r>
              <a:rPr lang="en-US" altLang="ko-KR" sz="1400" dirty="0" err="1">
                <a:solidFill>
                  <a:schemeClr val="tx1"/>
                </a:solidFill>
                <a:latin typeface="+mj-lt"/>
              </a:rPr>
              <a:t>cada</a:t>
            </a:r>
            <a:r>
              <a:rPr lang="en-US" altLang="ko-KR" sz="1400" dirty="0">
                <a:solidFill>
                  <a:schemeClr val="tx1"/>
                </a:solidFill>
                <a:latin typeface="+mj-lt"/>
              </a:rPr>
              <a:t> </a:t>
            </a:r>
            <a:r>
              <a:rPr lang="en-US" altLang="ko-KR" sz="1400" dirty="0" err="1">
                <a:solidFill>
                  <a:schemeClr val="tx1"/>
                </a:solidFill>
                <a:latin typeface="+mj-lt"/>
              </a:rPr>
              <a:t>clase</a:t>
            </a:r>
            <a:r>
              <a:rPr lang="en-US" altLang="ko-KR" sz="1400" dirty="0">
                <a:solidFill>
                  <a:schemeClr val="tx1"/>
                </a:solidFill>
                <a:latin typeface="+mj-lt"/>
              </a:rPr>
              <a:t>.</a:t>
            </a:r>
          </a:p>
          <a:p>
            <a:pPr marL="721277" lvl="1" indent="-285750">
              <a:buFont typeface="Arial" panose="020B0604020202020204" pitchFamily="34" charset="0"/>
              <a:buChar char="•"/>
            </a:pPr>
            <a:r>
              <a:rPr lang="en-US" altLang="ko-KR" sz="1400" dirty="0">
                <a:solidFill>
                  <a:schemeClr val="tx1"/>
                </a:solidFill>
                <a:latin typeface="+mj-lt"/>
              </a:rPr>
              <a:t>Buenos </a:t>
            </a:r>
            <a:r>
              <a:rPr lang="en-US" altLang="ko-KR" sz="1400" dirty="0" err="1">
                <a:solidFill>
                  <a:schemeClr val="tx1"/>
                </a:solidFill>
                <a:latin typeface="+mj-lt"/>
              </a:rPr>
              <a:t>valores</a:t>
            </a:r>
            <a:r>
              <a:rPr lang="en-US" altLang="ko-KR" sz="1400" dirty="0">
                <a:solidFill>
                  <a:schemeClr val="tx1"/>
                </a:solidFill>
                <a:latin typeface="+mj-lt"/>
              </a:rPr>
              <a:t> de f1-score para </a:t>
            </a:r>
            <a:r>
              <a:rPr lang="en-US" altLang="ko-KR" sz="1400" dirty="0" err="1">
                <a:solidFill>
                  <a:schemeClr val="tx1"/>
                </a:solidFill>
                <a:latin typeface="+mj-lt"/>
              </a:rPr>
              <a:t>cada</a:t>
            </a:r>
            <a:r>
              <a:rPr lang="en-US" altLang="ko-KR" sz="1400" dirty="0">
                <a:solidFill>
                  <a:schemeClr val="tx1"/>
                </a:solidFill>
                <a:latin typeface="+mj-lt"/>
              </a:rPr>
              <a:t> </a:t>
            </a:r>
            <a:r>
              <a:rPr lang="en-US" altLang="ko-KR" sz="1400" dirty="0" err="1">
                <a:solidFill>
                  <a:schemeClr val="tx1"/>
                </a:solidFill>
                <a:latin typeface="+mj-lt"/>
              </a:rPr>
              <a:t>clase</a:t>
            </a:r>
            <a:r>
              <a:rPr lang="en-US" altLang="ko-KR" sz="1400" dirty="0">
                <a:solidFill>
                  <a:schemeClr val="tx1"/>
                </a:solidFill>
                <a:latin typeface="+mj-lt"/>
              </a:rPr>
              <a:t>.</a:t>
            </a:r>
          </a:p>
          <a:p>
            <a:pPr marL="721277" lvl="1" indent="-285750">
              <a:buFont typeface="Arial" panose="020B0604020202020204" pitchFamily="34" charset="0"/>
              <a:buChar char="•"/>
            </a:pPr>
            <a:r>
              <a:rPr lang="es-ES" altLang="ko-KR" sz="1400" dirty="0">
                <a:solidFill>
                  <a:schemeClr val="tx1"/>
                </a:solidFill>
                <a:latin typeface="+mj-lt"/>
              </a:rPr>
              <a:t>Predice con mayor precisión y con menor complejidad de tiempo en comparación con otros algoritmos de aprendizaje automático</a:t>
            </a:r>
            <a:endParaRPr lang="en-US" altLang="ko-KR" sz="1400" dirty="0">
              <a:solidFill>
                <a:schemeClr val="tx1"/>
              </a:solidFill>
              <a:latin typeface="+mj-lt"/>
            </a:endParaRPr>
          </a:p>
          <a:p>
            <a:pPr marL="435527" lvl="1" indent="0"/>
            <a:endParaRPr lang="en-US" altLang="ko-KR" sz="1400" dirty="0">
              <a:solidFill>
                <a:schemeClr val="tx1"/>
              </a:solidFill>
              <a:latin typeface="+mj-lt"/>
            </a:endParaRPr>
          </a:p>
          <a:p>
            <a:pPr marL="0" indent="0"/>
            <a:endParaRPr lang="es-ES" altLang="ko-KR" sz="1400" i="0" dirty="0"/>
          </a:p>
          <a:p>
            <a:pPr marL="0" indent="0"/>
            <a:endParaRPr lang="es-ES" altLang="ko-KR" sz="1400" i="0" dirty="0"/>
          </a:p>
          <a:p>
            <a:pPr marL="0" indent="0"/>
            <a:endParaRPr lang="es-ES" altLang="ko-KR" sz="1400" i="0" dirty="0"/>
          </a:p>
        </p:txBody>
      </p:sp>
      <p:pic>
        <p:nvPicPr>
          <p:cNvPr id="2050" name="Picture 2" descr="Ensemble algorithms - boosting">
            <a:extLst>
              <a:ext uri="{FF2B5EF4-FFF2-40B4-BE49-F238E27FC236}">
                <a16:creationId xmlns:a16="http://schemas.microsoft.com/office/drawing/2014/main" id="{B83E6E19-4A64-4BAE-835C-2CF2F678CA08}"/>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543720" y="3091375"/>
            <a:ext cx="5589564" cy="314413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Roja Abajo Transparente Stickpng - Flecha Png Transparent PNG - 400x400 -  Free Download on NicePNG">
            <a:extLst>
              <a:ext uri="{FF2B5EF4-FFF2-40B4-BE49-F238E27FC236}">
                <a16:creationId xmlns:a16="http://schemas.microsoft.com/office/drawing/2014/main" id="{732A5ABA-8505-49C3-8588-DC97C55CF336}"/>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backgroundRemoval t="9311" b="89944" l="10000" r="90000">
                        <a14:foregroundMark x1="56098" y1="9311" x2="56098" y2="9311"/>
                      </a14:backgroundRemoval>
                    </a14:imgEffect>
                  </a14:imgLayer>
                </a14:imgProps>
              </a:ext>
              <a:ext uri="{28A0092B-C50C-407E-A947-70E740481C1C}">
                <a14:useLocalDpi xmlns:a14="http://schemas.microsoft.com/office/drawing/2010/main" val="0"/>
              </a:ext>
            </a:extLst>
          </a:blip>
          <a:srcRect/>
          <a:stretch>
            <a:fillRect/>
          </a:stretch>
        </p:blipFill>
        <p:spPr bwMode="auto">
          <a:xfrm>
            <a:off x="5205999" y="4107766"/>
            <a:ext cx="1882962" cy="12331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38642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내용 개체 틀 3">
            <a:extLst>
              <a:ext uri="{FF2B5EF4-FFF2-40B4-BE49-F238E27FC236}">
                <a16:creationId xmlns:a16="http://schemas.microsoft.com/office/drawing/2014/main" id="{9A578094-05AF-4630-9439-3BBAA5FF1BB6}"/>
              </a:ext>
            </a:extLst>
          </p:cNvPr>
          <p:cNvSpPr txBox="1">
            <a:spLocks/>
          </p:cNvSpPr>
          <p:nvPr/>
        </p:nvSpPr>
        <p:spPr>
          <a:xfrm>
            <a:off x="6778170" y="820710"/>
            <a:ext cx="3614059" cy="1327409"/>
          </a:xfrm>
          <a:prstGeom prst="rect">
            <a:avLst/>
          </a:prstGeom>
        </p:spPr>
        <p:txBody>
          <a:bodyPr>
            <a:normAutofit/>
          </a:bodyPr>
          <a:lst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s-ES" altLang="ko-KR" sz="1200" dirty="0">
                <a:solidFill>
                  <a:schemeClr val="bg1"/>
                </a:solidFill>
              </a:rPr>
              <a:t>La contaminación producida por el hombre provoca una serie de efectos ecológicos y sociales en cascada. Estos riesgos están empujando a la Tierra a un estado planetario distinto en la historia evolutiva humana, lo que plantea nuevos riesgos y desafíos sustanciales.</a:t>
            </a:r>
          </a:p>
          <a:p>
            <a:pPr marL="0" indent="0">
              <a:buNone/>
            </a:pPr>
            <a:endParaRPr lang="es-ES" altLang="ko-KR" sz="1400" dirty="0">
              <a:solidFill>
                <a:schemeClr val="bg1"/>
              </a:solidFill>
            </a:endParaRPr>
          </a:p>
        </p:txBody>
      </p:sp>
      <p:sp>
        <p:nvSpPr>
          <p:cNvPr id="6" name="내용 개체 틀 3">
            <a:extLst>
              <a:ext uri="{FF2B5EF4-FFF2-40B4-BE49-F238E27FC236}">
                <a16:creationId xmlns:a16="http://schemas.microsoft.com/office/drawing/2014/main" id="{958FEBB0-A26F-4895-857B-0F1FE781F173}"/>
              </a:ext>
            </a:extLst>
          </p:cNvPr>
          <p:cNvSpPr txBox="1">
            <a:spLocks/>
          </p:cNvSpPr>
          <p:nvPr/>
        </p:nvSpPr>
        <p:spPr>
          <a:xfrm>
            <a:off x="6778170" y="2061035"/>
            <a:ext cx="5297716" cy="5159181"/>
          </a:xfrm>
          <a:prstGeom prst="rect">
            <a:avLst/>
          </a:prstGeom>
        </p:spPr>
        <p:txBody>
          <a:bodyPr>
            <a:normAutofit/>
          </a:bodyPr>
          <a:lst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s-ES" altLang="ko-KR" sz="1200" dirty="0">
                <a:solidFill>
                  <a:schemeClr val="bg1"/>
                </a:solidFill>
              </a:rPr>
              <a:t>Los componentes principales de estos cambios y los riesgos correspondientes son la contaminación tóxica (materiales que son directamente dañinos para la salud humana a través de su emisión al aire, el agua o la tierra) y la contaminación no tóxica (materiales que no son directamente tóxicos para los humanos, pero indirectamente nocivos para la salud humana a través de su emisión como gases de efecto invernadero (GEI) que alteran el clima y el funcionamiento del Sistema Tierra).</a:t>
            </a:r>
          </a:p>
          <a:p>
            <a:pPr marL="0" indent="0">
              <a:buNone/>
            </a:pPr>
            <a:endParaRPr lang="es-ES" altLang="ko-KR" sz="1200" dirty="0">
              <a:solidFill>
                <a:schemeClr val="bg1"/>
              </a:solidFill>
            </a:endParaRPr>
          </a:p>
          <a:p>
            <a:pPr marL="0" indent="0">
              <a:buNone/>
            </a:pPr>
            <a:r>
              <a:rPr lang="es-ES" altLang="ko-KR" sz="1200" dirty="0">
                <a:solidFill>
                  <a:schemeClr val="bg1"/>
                </a:solidFill>
              </a:rPr>
              <a:t>La contaminación tóxica provoca la muerte de más de 8 millones de personas al año y otros daños a los seres humanos, desde disfunción cognitiva hasta enfermedades respiratorias crónicas. La contaminación no tóxica está provocando cambios ambientales globales que ponen en peligro la salud humana a través del calentamiento global, la degradación de la tierra, los fenómenos meteorológicos extremos y el aumento del nivel del mar. La cantidad de muertes anuales en el mundo que resultan de estos cambios aún no se ha determinado, pero entre 2030 y 2050 se estima que 250.000 personas adicionales morirán anualmente, y es probable que las cifras reales sean mucho más altas.</a:t>
            </a:r>
          </a:p>
          <a:p>
            <a:pPr marL="0" indent="0">
              <a:buNone/>
            </a:pPr>
            <a:endParaRPr lang="es-ES" altLang="ko-KR" sz="1200" dirty="0">
              <a:solidFill>
                <a:schemeClr val="bg1"/>
              </a:solidFill>
            </a:endParaRPr>
          </a:p>
          <a:p>
            <a:pPr marL="0" indent="0">
              <a:buNone/>
            </a:pPr>
            <a:r>
              <a:rPr lang="es-ES" altLang="ko-KR" sz="1200" dirty="0">
                <a:solidFill>
                  <a:schemeClr val="bg1"/>
                </a:solidFill>
              </a:rPr>
              <a:t>Para 2050, se estima que se producirán anualmente 530.000 muertes adicionales únicamente debido a las pérdidas en la producción de alimentos provocadas por el cambio climático.</a:t>
            </a:r>
          </a:p>
          <a:p>
            <a:pPr marL="0" indent="0">
              <a:buNone/>
            </a:pPr>
            <a:endParaRPr lang="es-ES" altLang="ko-KR" sz="1200" dirty="0">
              <a:solidFill>
                <a:schemeClr val="bg1"/>
              </a:solidFill>
            </a:endParaRPr>
          </a:p>
        </p:txBody>
      </p:sp>
      <p:sp>
        <p:nvSpPr>
          <p:cNvPr id="7" name="제목 6">
            <a:extLst>
              <a:ext uri="{FF2B5EF4-FFF2-40B4-BE49-F238E27FC236}">
                <a16:creationId xmlns:a16="http://schemas.microsoft.com/office/drawing/2014/main" id="{708F714E-9A0C-4DDD-BBB1-AD7F69377C51}"/>
              </a:ext>
            </a:extLst>
          </p:cNvPr>
          <p:cNvSpPr txBox="1">
            <a:spLocks/>
          </p:cNvSpPr>
          <p:nvPr/>
        </p:nvSpPr>
        <p:spPr>
          <a:xfrm>
            <a:off x="116114" y="243935"/>
            <a:ext cx="5747657" cy="2251907"/>
          </a:xfrm>
          <a:prstGeom prst="rect">
            <a:avLst/>
          </a:prstGeom>
        </p:spPr>
        <p:txBody>
          <a:bodyPr/>
          <a:lstStyle>
            <a:lvl1pPr algn="l" defTabSz="995491" rtl="0" eaLnBrk="1" latinLnBrk="1" hangingPunct="1">
              <a:spcBef>
                <a:spcPct val="0"/>
              </a:spcBef>
              <a:buNone/>
              <a:defRPr lang="ko-KR" altLang="en-US" sz="3799" kern="1200">
                <a:solidFill>
                  <a:sysClr val="windowText" lastClr="000000"/>
                </a:solidFill>
                <a:latin typeface="맑은 고딕" pitchFamily="50" charset="-127"/>
                <a:ea typeface="맑은 고딕" pitchFamily="50" charset="-127"/>
                <a:cs typeface="+mj-cs"/>
              </a:defRPr>
            </a:lvl1pPr>
          </a:lstStyle>
          <a:p>
            <a:pPr algn="ctr"/>
            <a:r>
              <a:rPr lang="es-ES" altLang="ko-KR" sz="4399" b="1" dirty="0">
                <a:solidFill>
                  <a:schemeClr val="tx1">
                    <a:lumMod val="75000"/>
                    <a:lumOff val="25000"/>
                  </a:schemeClr>
                </a:solidFill>
                <a:cs typeface="+mn-cs"/>
              </a:rPr>
              <a:t>CONTAMINACIÓN DE AIRE EN ESTADOS UNIDOS</a:t>
            </a:r>
            <a:endParaRPr lang="es-ES" sz="4399" b="1" dirty="0">
              <a:solidFill>
                <a:schemeClr val="tx1">
                  <a:lumMod val="75000"/>
                  <a:lumOff val="25000"/>
                </a:schemeClr>
              </a:solidFill>
              <a:cs typeface="+mn-cs"/>
            </a:endParaRPr>
          </a:p>
        </p:txBody>
      </p:sp>
    </p:spTree>
    <p:extLst>
      <p:ext uri="{BB962C8B-B14F-4D97-AF65-F5344CB8AC3E}">
        <p14:creationId xmlns:p14="http://schemas.microsoft.com/office/powerpoint/2010/main" val="41911958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s-ES" altLang="ko-KR" sz="2799" b="1" cap="all" dirty="0">
                <a:solidFill>
                  <a:srgbClr val="F75418"/>
                </a:solidFill>
                <a:latin typeface="+mj-lt"/>
                <a:ea typeface="맑은 고딕" panose="020B0503020000020004" pitchFamily="50" charset="-127"/>
                <a:cs typeface="굴림" pitchFamily="50" charset="-127"/>
              </a:rPr>
              <a:t>FUTURAS LINEAS</a:t>
            </a:r>
            <a:endParaRPr kumimoji="1" lang="en-US" altLang="ko-KR" sz="2799" b="1" cap="all" dirty="0">
              <a:solidFill>
                <a:srgbClr val="F75418"/>
              </a:solidFill>
              <a:latin typeface="+mj-lt"/>
              <a:ea typeface="맑은 고딕" panose="020B0503020000020004" pitchFamily="50" charset="-127"/>
              <a:cs typeface="굴림" pitchFamily="50" charset="-127"/>
            </a:endParaRP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08</a:t>
            </a:r>
            <a:endParaRPr kumimoji="1" lang="ko-KR" altLang="ko-KR" sz="3999" b="1" dirty="0">
              <a:solidFill>
                <a:schemeClr val="bg1"/>
              </a:solidFill>
              <a:latin typeface="+mj-lt"/>
              <a:ea typeface="맑은 고딕" panose="020B0503020000020004" pitchFamily="50" charset="-127"/>
              <a:cs typeface="굴림" pitchFamily="50" charset="-127"/>
            </a:endParaRPr>
          </a:p>
        </p:txBody>
      </p:sp>
      <p:pic>
        <p:nvPicPr>
          <p:cNvPr id="1028" name="Picture 4" descr="Tiempo rápido - Iconos gratis de hora y fecha">
            <a:extLst>
              <a:ext uri="{FF2B5EF4-FFF2-40B4-BE49-F238E27FC236}">
                <a16:creationId xmlns:a16="http://schemas.microsoft.com/office/drawing/2014/main" id="{C5894940-99CC-4ECF-887B-1C7F13CC571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33931" y="2370406"/>
            <a:ext cx="2924137" cy="29241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740556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s-ES" altLang="ko-KR" cap="all" dirty="0"/>
              <a:t>FUTURAS LINEAS</a:t>
            </a:r>
          </a:p>
        </p:txBody>
      </p:sp>
      <p:pic>
        <p:nvPicPr>
          <p:cNvPr id="3" name="Picture 2">
            <a:extLst>
              <a:ext uri="{FF2B5EF4-FFF2-40B4-BE49-F238E27FC236}">
                <a16:creationId xmlns:a16="http://schemas.microsoft.com/office/drawing/2014/main" id="{3FD6292C-4C39-4522-8909-5CC5C587C147}"/>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84" t="25924" r="3653" b="17513"/>
          <a:stretch/>
        </p:blipFill>
        <p:spPr bwMode="auto">
          <a:xfrm>
            <a:off x="307143" y="2933563"/>
            <a:ext cx="11577711" cy="147710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Connector">
            <a:extLst>
              <a:ext uri="{FF2B5EF4-FFF2-40B4-BE49-F238E27FC236}">
                <a16:creationId xmlns:a16="http://schemas.microsoft.com/office/drawing/2014/main" id="{2DDE3279-4E2D-4C0F-A81D-62FD62FB0DA4}"/>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229779" y="5542863"/>
            <a:ext cx="3798277" cy="1324946"/>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4" descr="Flecha azul a la derecha ilustración del vector. Ilustración de derecho -  160311505">
            <a:extLst>
              <a:ext uri="{FF2B5EF4-FFF2-40B4-BE49-F238E27FC236}">
                <a16:creationId xmlns:a16="http://schemas.microsoft.com/office/drawing/2014/main" id="{D60386A5-5DD4-4245-B342-5EDC330C90DC}"/>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4760541">
            <a:off x="726673" y="4103622"/>
            <a:ext cx="3017743" cy="287848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Flecha azul a la derecha ilustración del vector. Ilustración de derecho -  160311505">
            <a:extLst>
              <a:ext uri="{FF2B5EF4-FFF2-40B4-BE49-F238E27FC236}">
                <a16:creationId xmlns:a16="http://schemas.microsoft.com/office/drawing/2014/main" id="{0409B402-0828-44D0-841F-A1ECDF24A7B0}"/>
              </a:ext>
            </a:extLst>
          </p:cNvPr>
          <p:cNvPicPr>
            <a:picLocks noChangeAspect="1" noChangeArrowheads="1"/>
          </p:cNvPicPr>
          <p:nvPr/>
        </p:nvPicPr>
        <p:blipFill>
          <a:blip r:embed="rId4" cstate="print">
            <a:extLst>
              <a:ext uri="{BEBA8EAE-BF5A-486C-A8C5-ECC9F3942E4B}">
                <a14:imgProps xmlns:a14="http://schemas.microsoft.com/office/drawing/2010/main">
                  <a14:imgLayer r:embed="rId5">
                    <a14:imgEffect>
                      <a14:backgroundRemoval t="10000" b="90000" l="10000" r="90000"/>
                    </a14:imgEffect>
                  </a14:imgLayer>
                </a14:imgProps>
              </a:ext>
              <a:ext uri="{28A0092B-C50C-407E-A947-70E740481C1C}">
                <a14:useLocalDpi xmlns:a14="http://schemas.microsoft.com/office/drawing/2010/main" val="0"/>
              </a:ext>
            </a:extLst>
          </a:blip>
          <a:srcRect/>
          <a:stretch>
            <a:fillRect/>
          </a:stretch>
        </p:blipFill>
        <p:spPr bwMode="auto">
          <a:xfrm rot="10800000">
            <a:off x="8623394" y="4103623"/>
            <a:ext cx="3017743" cy="2878483"/>
          </a:xfrm>
          <a:prstGeom prst="rect">
            <a:avLst/>
          </a:prstGeom>
          <a:noFill/>
          <a:extLst>
            <a:ext uri="{909E8E84-426E-40DD-AFC4-6F175D3DCCD1}">
              <a14:hiddenFill xmlns:a14="http://schemas.microsoft.com/office/drawing/2010/main">
                <a:solidFill>
                  <a:srgbClr val="FFFFFF"/>
                </a:solidFill>
              </a14:hiddenFill>
            </a:ext>
          </a:extLst>
        </p:spPr>
      </p:pic>
      <p:sp>
        <p:nvSpPr>
          <p:cNvPr id="10" name="내용 개체 틀 4">
            <a:extLst>
              <a:ext uri="{FF2B5EF4-FFF2-40B4-BE49-F238E27FC236}">
                <a16:creationId xmlns:a16="http://schemas.microsoft.com/office/drawing/2014/main" id="{E53BBB85-1A8E-41BF-8600-D1A23DE46A74}"/>
              </a:ext>
            </a:extLst>
          </p:cNvPr>
          <p:cNvSpPr txBox="1">
            <a:spLocks/>
          </p:cNvSpPr>
          <p:nvPr/>
        </p:nvSpPr>
        <p:spPr>
          <a:xfrm>
            <a:off x="58716" y="1488988"/>
            <a:ext cx="12133284" cy="1444575"/>
          </a:xfrm>
          <a:prstGeom prst="rect">
            <a:avLst/>
          </a:prstGeom>
        </p:spPr>
        <p:txBody>
          <a:bodyPr vert="horz" lIns="99569" tIns="49785" rIns="99569" bIns="49785" rtlCol="0">
            <a:normAutofit lnSpcReduction="1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ko-KR" sz="1400" i="0" dirty="0"/>
              <a:t>Resulta fundamental ampliar el dataset, la idea principal es obtener mayor cantidad de registros y seguir evaluando nuestro modelo XGBCLASSIFIER entrenado con los datos que trabajamos.</a:t>
            </a:r>
            <a:br>
              <a:rPr lang="es-ES" altLang="ko-KR" sz="1400" i="0" dirty="0"/>
            </a:br>
            <a:endParaRPr lang="es-ES" altLang="ko-KR" sz="1400" i="0" dirty="0"/>
          </a:p>
          <a:p>
            <a:pPr marL="0" indent="0"/>
            <a:r>
              <a:rPr lang="es-ES" altLang="ko-KR" sz="1400" i="0" dirty="0"/>
              <a:t>Es por eso que seria muy útil utilizar la </a:t>
            </a:r>
            <a:r>
              <a:rPr lang="es-ES" altLang="ko-KR" sz="1400" b="1" i="0" dirty="0"/>
              <a:t>API </a:t>
            </a:r>
            <a:r>
              <a:rPr lang="es-ES" altLang="ko-KR" sz="1400" b="1" i="0" dirty="0" err="1"/>
              <a:t>Bigquery</a:t>
            </a:r>
            <a:r>
              <a:rPr lang="es-ES" altLang="ko-KR" sz="1400" b="1" i="0" dirty="0"/>
              <a:t> </a:t>
            </a:r>
            <a:r>
              <a:rPr lang="es-ES" altLang="ko-KR" sz="1400" i="0" dirty="0"/>
              <a:t>nuevamente para obtener los registros de contaminación día a día, y así siempre mantener actualizado el dataset.</a:t>
            </a:r>
          </a:p>
          <a:p>
            <a:pPr marL="0" indent="0"/>
            <a:r>
              <a:rPr lang="es-ES" altLang="ko-KR" sz="1400" i="0" dirty="0"/>
              <a:t>Paralelo a esto se debería seguir optimizando el modelo y analizar si continuamos teniendo buenas métricas en base a los nuevos registros.</a:t>
            </a:r>
          </a:p>
          <a:p>
            <a:pPr marL="0" indent="0"/>
            <a:endParaRPr lang="es-ES" altLang="ko-KR" sz="1400" i="0" dirty="0"/>
          </a:p>
          <a:p>
            <a:pPr marL="0" indent="0"/>
            <a:endParaRPr lang="es-ES" altLang="ko-KR" sz="1400" i="0" dirty="0"/>
          </a:p>
        </p:txBody>
      </p:sp>
    </p:spTree>
    <p:extLst>
      <p:ext uri="{BB962C8B-B14F-4D97-AF65-F5344CB8AC3E}">
        <p14:creationId xmlns:p14="http://schemas.microsoft.com/office/powerpoint/2010/main" val="223764670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BIBLIOGRAFÍA  </a:t>
            </a:r>
          </a:p>
        </p:txBody>
      </p:sp>
      <p:sp>
        <p:nvSpPr>
          <p:cNvPr id="14" name="Text Box 4"/>
          <p:cNvSpPr txBox="1">
            <a:spLocks noChangeArrowheads="1"/>
          </p:cNvSpPr>
          <p:nvPr/>
        </p:nvSpPr>
        <p:spPr bwMode="auto">
          <a:xfrm>
            <a:off x="2599020" y="1467170"/>
            <a:ext cx="935887" cy="707736"/>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09</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7" name="내용 개체 틀 3">
            <a:extLst>
              <a:ext uri="{FF2B5EF4-FFF2-40B4-BE49-F238E27FC236}">
                <a16:creationId xmlns:a16="http://schemas.microsoft.com/office/drawing/2014/main" id="{615004C4-B47E-4BFE-9F93-E27A70BE446E}"/>
              </a:ext>
            </a:extLst>
          </p:cNvPr>
          <p:cNvSpPr txBox="1">
            <a:spLocks/>
          </p:cNvSpPr>
          <p:nvPr/>
        </p:nvSpPr>
        <p:spPr>
          <a:xfrm>
            <a:off x="3567310" y="2174892"/>
            <a:ext cx="6139397" cy="4113366"/>
          </a:xfrm>
          <a:prstGeom prst="rect">
            <a:avLst/>
          </a:prstGeom>
        </p:spPr>
        <p:txBody>
          <a:bodyPr>
            <a:normAutofit/>
          </a:bodyPr>
          <a:lst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s-ES" altLang="ko-KR" sz="1200" b="1" dirty="0">
                <a:latin typeface="+mj-lt"/>
              </a:rPr>
              <a:t>Primera Entrega Trabajo Final: </a:t>
            </a:r>
          </a:p>
          <a:p>
            <a:pPr marL="0" indent="0">
              <a:buNone/>
            </a:pPr>
            <a:r>
              <a:rPr lang="es-ES" altLang="ko-KR" sz="1200" dirty="0">
                <a:latin typeface="+mj-lt"/>
                <a:hlinkClick r:id="rId2"/>
              </a:rPr>
              <a:t>https://colab.research.google.com/drive/1-rs9JmAMu7gYvE7fSSGZAEUqtLW444Yj?usp=sharing</a:t>
            </a:r>
            <a:r>
              <a:rPr lang="es-ES" altLang="ko-KR" sz="1200" dirty="0">
                <a:latin typeface="+mj-lt"/>
              </a:rPr>
              <a:t> </a:t>
            </a:r>
          </a:p>
          <a:p>
            <a:pPr marL="0" indent="0">
              <a:buNone/>
            </a:pPr>
            <a:endParaRPr lang="es-ES" altLang="ko-KR" sz="1200" b="1" dirty="0">
              <a:latin typeface="+mj-lt"/>
            </a:endParaRPr>
          </a:p>
          <a:p>
            <a:pPr marL="0" indent="0">
              <a:buNone/>
            </a:pPr>
            <a:r>
              <a:rPr lang="es-ES" altLang="ko-KR" sz="1200" b="1" dirty="0">
                <a:latin typeface="+mj-lt"/>
              </a:rPr>
              <a:t>Segunda Entrega Trabajo Final</a:t>
            </a:r>
            <a:r>
              <a:rPr lang="es-ES" altLang="ko-KR" sz="1200" dirty="0">
                <a:latin typeface="+mj-lt"/>
              </a:rPr>
              <a:t>: </a:t>
            </a:r>
            <a:r>
              <a:rPr lang="es-ES" altLang="ko-KR" sz="1200" dirty="0">
                <a:latin typeface="+mj-lt"/>
                <a:hlinkClick r:id="rId3"/>
              </a:rPr>
              <a:t>https://colab.research.google.com/drive/1KXigi9SSUhX_R0yf7e16sVirdwtCOUR0?usp=sharing</a:t>
            </a:r>
            <a:endParaRPr lang="es-ES" altLang="ko-KR" sz="1200" dirty="0">
              <a:latin typeface="+mj-lt"/>
            </a:endParaRPr>
          </a:p>
          <a:p>
            <a:pPr marL="0" indent="0">
              <a:buNone/>
            </a:pPr>
            <a:endParaRPr lang="es-ES" altLang="ko-KR" sz="1200" dirty="0">
              <a:latin typeface="+mj-lt"/>
            </a:endParaRPr>
          </a:p>
          <a:p>
            <a:pPr marL="0" indent="0">
              <a:buNone/>
            </a:pPr>
            <a:r>
              <a:rPr lang="en-US" altLang="ko-KR" sz="1200" b="1" dirty="0">
                <a:latin typeface="+mj-lt"/>
              </a:rPr>
              <a:t>DATA ACQUISITION Y DATA WRANGLING</a:t>
            </a:r>
            <a:r>
              <a:rPr lang="es-ES" altLang="ko-KR" sz="1200" b="1" dirty="0">
                <a:latin typeface="+mj-lt"/>
              </a:rPr>
              <a:t> </a:t>
            </a:r>
            <a:r>
              <a:rPr lang="es-ES" altLang="ko-KR" sz="1200" b="1" i="1" dirty="0">
                <a:latin typeface="+mj-lt"/>
              </a:rPr>
              <a:t>Pollution2</a:t>
            </a:r>
            <a:r>
              <a:rPr lang="es-ES" altLang="ko-KR" sz="1200" b="1" dirty="0">
                <a:latin typeface="+mj-lt"/>
              </a:rPr>
              <a:t> / </a:t>
            </a:r>
            <a:r>
              <a:rPr lang="es-ES" altLang="ko-KR" sz="1200" b="1" i="1" dirty="0">
                <a:latin typeface="+mj-lt"/>
              </a:rPr>
              <a:t>coordenadas / pollution3</a:t>
            </a:r>
            <a:r>
              <a:rPr lang="es-ES" altLang="ko-KR" sz="1200" b="1" dirty="0">
                <a:latin typeface="+mj-lt"/>
              </a:rPr>
              <a:t>: </a:t>
            </a:r>
            <a:r>
              <a:rPr lang="es-ES" altLang="ko-KR" sz="1200" dirty="0">
                <a:latin typeface="+mj-lt"/>
                <a:hlinkClick r:id="rId4"/>
              </a:rPr>
              <a:t>https://colab.research.google.com/drive/1xn_oRdDKvrTYIeuK6pXqvW_gGF21j_Eu?usp=sharing</a:t>
            </a:r>
            <a:endParaRPr lang="es-ES" altLang="ko-KR" sz="1200" dirty="0">
              <a:latin typeface="+mj-lt"/>
            </a:endParaRPr>
          </a:p>
          <a:p>
            <a:pPr marL="0" indent="0">
              <a:buNone/>
            </a:pPr>
            <a:endParaRPr lang="es-ES" altLang="ko-KR" sz="1200" dirty="0">
              <a:latin typeface="+mj-lt"/>
            </a:endParaRPr>
          </a:p>
          <a:p>
            <a:pPr marL="0" indent="0">
              <a:buNone/>
            </a:pPr>
            <a:r>
              <a:rPr lang="es-ES" altLang="ko-KR" sz="1200" b="1" dirty="0">
                <a:latin typeface="+mj-lt"/>
              </a:rPr>
              <a:t>ENTRENAMIENTO Y TESTEO: Pruebas realizadas durante el trabajo:  </a:t>
            </a:r>
            <a:r>
              <a:rPr lang="es-ES" altLang="ko-KR" sz="1200" dirty="0">
                <a:latin typeface="+mj-lt"/>
                <a:hlinkClick r:id="rId5"/>
              </a:rPr>
              <a:t>https://colab.research.google.com/drive/1Gl9ltS8WuUFMyEkx3Ee4Dg4wEeScKpR3?usp=sharing</a:t>
            </a:r>
            <a:r>
              <a:rPr lang="es-ES" altLang="ko-KR" sz="1200" dirty="0">
                <a:latin typeface="+mj-lt"/>
              </a:rPr>
              <a:t> </a:t>
            </a:r>
          </a:p>
          <a:p>
            <a:pPr marL="0" indent="0">
              <a:buNone/>
            </a:pPr>
            <a:endParaRPr lang="es-AR" altLang="ko-KR" sz="1200" b="1" dirty="0">
              <a:latin typeface="+mj-lt"/>
            </a:endParaRPr>
          </a:p>
          <a:p>
            <a:pPr marL="0" indent="0">
              <a:buNone/>
            </a:pPr>
            <a:r>
              <a:rPr lang="es-AR" altLang="ko-KR" sz="1200" b="1" dirty="0">
                <a:latin typeface="+mj-lt"/>
              </a:rPr>
              <a:t>TRABAJO FINAL:</a:t>
            </a:r>
            <a:r>
              <a:rPr lang="es-ES" altLang="ko-KR" sz="1200" b="1" dirty="0"/>
              <a:t> </a:t>
            </a:r>
          </a:p>
          <a:p>
            <a:pPr marL="0" indent="0">
              <a:buNone/>
            </a:pPr>
            <a:r>
              <a:rPr lang="es-ES" altLang="ko-KR" sz="1200" dirty="0">
                <a:latin typeface="+mj-lt"/>
                <a:hlinkClick r:id="rId6"/>
              </a:rPr>
              <a:t>https://colab.research.google.com/drive/1_Xh2-bf9n1Gb16BA9OAmGgqqYLdakMs4?usp=sharing</a:t>
            </a:r>
            <a:r>
              <a:rPr lang="es-ES" altLang="ko-KR" sz="1200" dirty="0">
                <a:latin typeface="+mj-lt"/>
              </a:rPr>
              <a:t> </a:t>
            </a:r>
          </a:p>
          <a:p>
            <a:pPr marL="0" indent="0">
              <a:buNone/>
            </a:pPr>
            <a:r>
              <a:rPr lang="es-ES" altLang="ko-KR" sz="1200" dirty="0">
                <a:latin typeface="+mj-lt"/>
              </a:rPr>
              <a:t> </a:t>
            </a:r>
          </a:p>
        </p:txBody>
      </p:sp>
    </p:spTree>
    <p:extLst>
      <p:ext uri="{BB962C8B-B14F-4D97-AF65-F5344CB8AC3E}">
        <p14:creationId xmlns:p14="http://schemas.microsoft.com/office/powerpoint/2010/main" val="13893188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제목 4"/>
          <p:cNvSpPr>
            <a:spLocks noGrp="1"/>
          </p:cNvSpPr>
          <p:nvPr>
            <p:ph type="ctrTitle"/>
          </p:nvPr>
        </p:nvSpPr>
        <p:spPr/>
        <p:txBody>
          <a:bodyPr/>
          <a:lstStyle/>
          <a:p>
            <a:r>
              <a:rPr lang="en-US" altLang="ko-KR" dirty="0"/>
              <a:t>GRACIAS</a:t>
            </a:r>
            <a:endParaRPr lang="ko-KR" altLang="en-US" dirty="0"/>
          </a:p>
        </p:txBody>
      </p:sp>
      <p:pic>
        <p:nvPicPr>
          <p:cNvPr id="3074" name="Picture 2" descr="Logotipo de github - Iconos gratis de redes sociales">
            <a:hlinkClick r:id="rId2"/>
            <a:extLst>
              <a:ext uri="{FF2B5EF4-FFF2-40B4-BE49-F238E27FC236}">
                <a16:creationId xmlns:a16="http://schemas.microsoft.com/office/drawing/2014/main" id="{498F3EAD-3BCE-4454-98DF-D233F509B556}"/>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1060702" y="5908431"/>
            <a:ext cx="774588" cy="7745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8435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CONTEXTO Y AUDIENCIA</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01</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15" name="직사각형 14"/>
          <p:cNvSpPr/>
          <p:nvPr/>
        </p:nvSpPr>
        <p:spPr>
          <a:xfrm>
            <a:off x="0" y="6609599"/>
            <a:ext cx="3311601" cy="248401"/>
          </a:xfrm>
          <a:prstGeom prst="rect">
            <a:avLst/>
          </a:prstGeom>
          <a:noFill/>
        </p:spPr>
        <p:txBody>
          <a:bodyPr wrap="square">
            <a:spAutoFit/>
          </a:bodyPr>
          <a:lstStyle/>
          <a:p>
            <a:pPr defTabSz="995491">
              <a:lnSpc>
                <a:spcPts val="1200"/>
              </a:lnSpc>
              <a:defRPr/>
            </a:pPr>
            <a:r>
              <a:rPr lang="es-ES" altLang="ko-KR" sz="1200" dirty="0">
                <a:latin typeface="+mj-lt"/>
                <a:ea typeface="맑은 고딕" panose="020B0503020000020004" pitchFamily="50" charset="-127"/>
                <a:cs typeface="굴림" pitchFamily="50" charset="-127"/>
              </a:rPr>
              <a:t>AQI: </a:t>
            </a:r>
            <a:r>
              <a:rPr lang="es-ES" altLang="ko-KR" sz="1200" dirty="0">
                <a:ea typeface="맑은 고딕" panose="020B0503020000020004" pitchFamily="50" charset="-127"/>
                <a:cs typeface="굴림" pitchFamily="50" charset="-127"/>
              </a:rPr>
              <a:t>Air </a:t>
            </a:r>
            <a:r>
              <a:rPr lang="es-ES" altLang="ko-KR" sz="1200" dirty="0" err="1">
                <a:ea typeface="맑은 고딕" panose="020B0503020000020004" pitchFamily="50" charset="-127"/>
                <a:cs typeface="굴림" pitchFamily="50" charset="-127"/>
              </a:rPr>
              <a:t>Quality</a:t>
            </a:r>
            <a:r>
              <a:rPr lang="es-ES" altLang="ko-KR" sz="1200" dirty="0">
                <a:ea typeface="맑은 고딕" panose="020B0503020000020004" pitchFamily="50" charset="-127"/>
                <a:cs typeface="굴림" pitchFamily="50" charset="-127"/>
              </a:rPr>
              <a:t> </a:t>
            </a:r>
            <a:r>
              <a:rPr lang="es-ES" altLang="ko-KR" sz="1200" dirty="0" err="1">
                <a:ea typeface="맑은 고딕" panose="020B0503020000020004" pitchFamily="50" charset="-127"/>
                <a:cs typeface="굴림" pitchFamily="50" charset="-127"/>
              </a:rPr>
              <a:t>Index</a:t>
            </a:r>
            <a:r>
              <a:rPr lang="es-ES" altLang="ko-KR" sz="1200" dirty="0">
                <a:ea typeface="맑은 고딕" panose="020B0503020000020004" pitchFamily="50" charset="-127"/>
                <a:cs typeface="굴림" pitchFamily="50" charset="-127"/>
              </a:rPr>
              <a:t> / </a:t>
            </a:r>
            <a:r>
              <a:rPr lang="es-ES" altLang="ko-KR" sz="1200" dirty="0">
                <a:latin typeface="+mj-lt"/>
                <a:ea typeface="맑은 고딕" panose="020B0503020000020004" pitchFamily="50" charset="-127"/>
                <a:cs typeface="굴림" pitchFamily="50" charset="-127"/>
              </a:rPr>
              <a:t>Índice de Calidad del Aire</a:t>
            </a:r>
            <a:endParaRPr lang="en-US" altLang="ko-KR" sz="1200" dirty="0">
              <a:latin typeface="+mj-lt"/>
              <a:ea typeface="맑은 고딕" panose="020B0503020000020004" pitchFamily="50" charset="-127"/>
              <a:cs typeface="굴림" pitchFamily="50" charset="-127"/>
            </a:endParaRPr>
          </a:p>
        </p:txBody>
      </p:sp>
      <p:sp>
        <p:nvSpPr>
          <p:cNvPr id="3" name="Rectángulo 2">
            <a:extLst>
              <a:ext uri="{FF2B5EF4-FFF2-40B4-BE49-F238E27FC236}">
                <a16:creationId xmlns:a16="http://schemas.microsoft.com/office/drawing/2014/main" id="{2512DF80-A1DA-44D4-9145-C333220276B6}"/>
              </a:ext>
            </a:extLst>
          </p:cNvPr>
          <p:cNvSpPr/>
          <p:nvPr/>
        </p:nvSpPr>
        <p:spPr>
          <a:xfrm>
            <a:off x="3567309" y="1978547"/>
            <a:ext cx="7053799" cy="4278094"/>
          </a:xfrm>
          <a:prstGeom prst="rect">
            <a:avLst/>
          </a:prstGeom>
        </p:spPr>
        <p:txBody>
          <a:bodyPr wrap="square">
            <a:spAutoFit/>
          </a:bodyPr>
          <a:lstStyle/>
          <a:p>
            <a:r>
              <a:rPr kumimoji="1" lang="es-ES" sz="1600" dirty="0">
                <a:latin typeface="+mj-lt"/>
                <a:ea typeface="맑은 고딕" panose="020B0503020000020004" pitchFamily="50" charset="-127"/>
              </a:rPr>
              <a:t>La contaminación del aire representa un importante riesgo medioambiental para </a:t>
            </a:r>
          </a:p>
          <a:p>
            <a:r>
              <a:rPr kumimoji="1" lang="es-ES" sz="1600" dirty="0">
                <a:latin typeface="+mj-lt"/>
                <a:ea typeface="맑은 고딕" panose="020B0503020000020004" pitchFamily="50" charset="-127"/>
              </a:rPr>
              <a:t>la salud, tanto en los países desarrollados como en los países en desarrollo. Estados unidos es uno de los países que se encuentra en la mira en relación al tema. </a:t>
            </a:r>
          </a:p>
          <a:p>
            <a:r>
              <a:rPr kumimoji="1" lang="es-ES" sz="1600" dirty="0">
                <a:latin typeface="+mj-lt"/>
                <a:ea typeface="맑은 고딕" panose="020B0503020000020004" pitchFamily="50" charset="-127"/>
              </a:rPr>
              <a:t>Hay una amplia variedad de diferentes compuestos químicos y partículas peligrosas en el aire en varios estados y ciudades de América. Con su población numerosa y   en crecimiento, junto con otros factores como el aumento en la propiedad </a:t>
            </a:r>
          </a:p>
          <a:p>
            <a:r>
              <a:rPr kumimoji="1" lang="es-ES" sz="1600" dirty="0">
                <a:latin typeface="+mj-lt"/>
                <a:ea typeface="맑은 고딕" panose="020B0503020000020004" pitchFamily="50" charset="-127"/>
              </a:rPr>
              <a:t>de vehículos, existen emisiones al aire de muchos contaminantes diferentes </a:t>
            </a:r>
          </a:p>
          <a:p>
            <a:r>
              <a:rPr kumimoji="1" lang="es-ES" sz="1600" dirty="0">
                <a:latin typeface="+mj-lt"/>
                <a:ea typeface="맑은 고딕" panose="020B0503020000020004" pitchFamily="50" charset="-127"/>
              </a:rPr>
              <a:t>como resultado de varios procesos de combustión. Estos contaminantes químicos </a:t>
            </a:r>
          </a:p>
          <a:p>
            <a:r>
              <a:rPr kumimoji="1" lang="es-ES" sz="1600" dirty="0">
                <a:latin typeface="+mj-lt"/>
                <a:ea typeface="맑은 고딕" panose="020B0503020000020004" pitchFamily="50" charset="-127"/>
              </a:rPr>
              <a:t>liberados de las diversas fuentes se incluyen en el cálculo del </a:t>
            </a:r>
            <a:r>
              <a:rPr kumimoji="1" lang="es-ES" sz="1600" b="1" dirty="0">
                <a:latin typeface="+mj-lt"/>
                <a:ea typeface="맑은 고딕" panose="020B0503020000020004" pitchFamily="50" charset="-127"/>
              </a:rPr>
              <a:t>AQI</a:t>
            </a:r>
            <a:r>
              <a:rPr kumimoji="1" lang="es-ES" sz="1600" dirty="0">
                <a:latin typeface="+mj-lt"/>
                <a:ea typeface="맑은 고딕" panose="020B0503020000020004" pitchFamily="50" charset="-127"/>
              </a:rPr>
              <a:t> o </a:t>
            </a:r>
            <a:r>
              <a:rPr kumimoji="1" lang="es-ES" sz="1600" b="1" dirty="0">
                <a:latin typeface="+mj-lt"/>
                <a:ea typeface="맑은 고딕" panose="020B0503020000020004" pitchFamily="50" charset="-127"/>
              </a:rPr>
              <a:t>índice de </a:t>
            </a:r>
          </a:p>
          <a:p>
            <a:r>
              <a:rPr kumimoji="1" lang="es-ES" sz="1600" b="1" dirty="0">
                <a:latin typeface="+mj-lt"/>
                <a:ea typeface="맑은 고딕" panose="020B0503020000020004" pitchFamily="50" charset="-127"/>
              </a:rPr>
              <a:t>calidad del aire</a:t>
            </a:r>
            <a:r>
              <a:rPr kumimoji="1" lang="es-ES" sz="1600" dirty="0">
                <a:latin typeface="+mj-lt"/>
                <a:ea typeface="맑은 고딕" panose="020B0503020000020004" pitchFamily="50" charset="-127"/>
              </a:rPr>
              <a:t>.</a:t>
            </a:r>
          </a:p>
          <a:p>
            <a:r>
              <a:rPr kumimoji="1" lang="es-ES" sz="1600" dirty="0">
                <a:latin typeface="+mj-lt"/>
                <a:ea typeface="맑은 고딕" panose="020B0503020000020004" pitchFamily="50" charset="-127"/>
              </a:rPr>
              <a:t>El </a:t>
            </a:r>
            <a:r>
              <a:rPr kumimoji="1" lang="es-ES" sz="1600" b="1" dirty="0">
                <a:latin typeface="+mj-lt"/>
                <a:ea typeface="맑은 고딕" panose="020B0503020000020004" pitchFamily="50" charset="-127"/>
              </a:rPr>
              <a:t>Índice de calidad de Aire</a:t>
            </a:r>
            <a:r>
              <a:rPr kumimoji="1" lang="es-ES" sz="1600" dirty="0">
                <a:latin typeface="+mj-lt"/>
                <a:ea typeface="맑은 고딕" panose="020B0503020000020004" pitchFamily="50" charset="-127"/>
              </a:rPr>
              <a:t>, es un valor representativo de los niveles de </a:t>
            </a:r>
          </a:p>
          <a:p>
            <a:r>
              <a:rPr kumimoji="1" lang="es-ES" sz="1600" dirty="0">
                <a:latin typeface="+mj-lt"/>
                <a:ea typeface="맑은 고딕" panose="020B0503020000020004" pitchFamily="50" charset="-127"/>
              </a:rPr>
              <a:t>contaminación del aire. </a:t>
            </a:r>
          </a:p>
          <a:p>
            <a:r>
              <a:rPr kumimoji="1" lang="es-ES" sz="1600" dirty="0">
                <a:latin typeface="+mj-lt"/>
                <a:ea typeface="맑은 고딕" panose="020B0503020000020004" pitchFamily="50" charset="-127"/>
              </a:rPr>
              <a:t>Aquí se centrará el análisis en los cuatro contaminantes principales:</a:t>
            </a:r>
          </a:p>
          <a:p>
            <a:r>
              <a:rPr kumimoji="1" lang="es-ES" sz="1600" b="1" dirty="0">
                <a:latin typeface="+mj-lt"/>
                <a:ea typeface="맑은 고딕" panose="020B0503020000020004" pitchFamily="50" charset="-127"/>
              </a:rPr>
              <a:t>CO, NO2, O3, SO2</a:t>
            </a:r>
          </a:p>
          <a:p>
            <a:endParaRPr kumimoji="1" lang="es-ES" sz="1600" dirty="0">
              <a:latin typeface="+mj-lt"/>
              <a:ea typeface="맑은 고딕" panose="020B0503020000020004" pitchFamily="50" charset="-127"/>
            </a:endParaRPr>
          </a:p>
          <a:p>
            <a:r>
              <a:rPr kumimoji="1" lang="es-ES" sz="1600" dirty="0">
                <a:latin typeface="+mj-lt"/>
                <a:ea typeface="맑은 고딕" panose="020B0503020000020004" pitchFamily="50" charset="-127"/>
              </a:rPr>
              <a:t>Es importante que estos niveles estén actualizados, </a:t>
            </a:r>
          </a:p>
          <a:p>
            <a:r>
              <a:rPr kumimoji="1" lang="es-ES" sz="1600" dirty="0">
                <a:latin typeface="+mj-lt"/>
                <a:ea typeface="맑은 고딕" panose="020B0503020000020004" pitchFamily="50" charset="-127"/>
              </a:rPr>
              <a:t>analizados y sean de publico conocimiento.</a:t>
            </a:r>
          </a:p>
        </p:txBody>
      </p:sp>
    </p:spTree>
    <p:extLst>
      <p:ext uri="{BB962C8B-B14F-4D97-AF65-F5344CB8AC3E}">
        <p14:creationId xmlns:p14="http://schemas.microsoft.com/office/powerpoint/2010/main" val="426986653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CONTEXTO</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01</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3" name="Rectángulo 2">
            <a:extLst>
              <a:ext uri="{FF2B5EF4-FFF2-40B4-BE49-F238E27FC236}">
                <a16:creationId xmlns:a16="http://schemas.microsoft.com/office/drawing/2014/main" id="{2512DF80-A1DA-44D4-9145-C333220276B6}"/>
              </a:ext>
            </a:extLst>
          </p:cNvPr>
          <p:cNvSpPr/>
          <p:nvPr/>
        </p:nvSpPr>
        <p:spPr>
          <a:xfrm>
            <a:off x="3496969" y="1978547"/>
            <a:ext cx="7686845" cy="4278094"/>
          </a:xfrm>
          <a:prstGeom prst="rect">
            <a:avLst/>
          </a:prstGeom>
        </p:spPr>
        <p:txBody>
          <a:bodyPr wrap="square">
            <a:spAutoFit/>
          </a:bodyPr>
          <a:lstStyle/>
          <a:p>
            <a:r>
              <a:rPr kumimoji="1" lang="es-ES" sz="1600" dirty="0">
                <a:latin typeface="+mj-lt"/>
                <a:ea typeface="맑은 고딕" panose="020B0503020000020004" pitchFamily="50" charset="-127"/>
              </a:rPr>
              <a:t>El </a:t>
            </a:r>
            <a:r>
              <a:rPr kumimoji="1" lang="es-ES" sz="1600" b="1" dirty="0">
                <a:latin typeface="+mj-lt"/>
                <a:ea typeface="맑은 고딕" panose="020B0503020000020004" pitchFamily="50" charset="-127"/>
              </a:rPr>
              <a:t>Ozono (O3)</a:t>
            </a:r>
            <a:r>
              <a:rPr kumimoji="1" lang="es-ES" sz="1600" dirty="0">
                <a:latin typeface="+mj-lt"/>
                <a:ea typeface="맑은 고딕" panose="020B0503020000020004" pitchFamily="50" charset="-127"/>
              </a:rPr>
              <a:t> está naturalmente presente en las altas capas de la atmósfera y protege la </a:t>
            </a:r>
          </a:p>
          <a:p>
            <a:r>
              <a:rPr kumimoji="1" lang="es-ES" sz="1600" dirty="0">
                <a:latin typeface="+mj-lt"/>
                <a:ea typeface="맑은 고딕" panose="020B0503020000020004" pitchFamily="50" charset="-127"/>
              </a:rPr>
              <a:t>superficie de los rayos ultravioletas de mayor energía provenientes del sol. Esta capa se ha visto debilitada por acción de compuestos químicos que se conocen como dañinos para la “capa de ozono”. Sin embargo, el ozono que se encuentra a nivel del aire que respiramos </a:t>
            </a:r>
          </a:p>
          <a:p>
            <a:r>
              <a:rPr kumimoji="1" lang="es-ES" sz="1600" dirty="0">
                <a:latin typeface="+mj-lt"/>
                <a:ea typeface="맑은 고딕" panose="020B0503020000020004" pitchFamily="50" charset="-127"/>
              </a:rPr>
              <a:t>(tropósfera) es un contaminante importante, responsable del llamado smog fotoquímico y conocido como el “mal ozono”. No se emite directamente sino que se produce a partir de </a:t>
            </a:r>
          </a:p>
          <a:p>
            <a:r>
              <a:rPr kumimoji="1" lang="es-ES" sz="1600" dirty="0">
                <a:latin typeface="+mj-lt"/>
                <a:ea typeface="맑은 고딕" panose="020B0503020000020004" pitchFamily="50" charset="-127"/>
              </a:rPr>
              <a:t>reacciones químicas de otros contaminantes (Óxidos de Nitrógeno e Hidrocarburos) y </a:t>
            </a:r>
          </a:p>
          <a:p>
            <a:r>
              <a:rPr kumimoji="1" lang="es-ES" sz="1600" dirty="0">
                <a:latin typeface="+mj-lt"/>
                <a:ea typeface="맑은 고딕" panose="020B0503020000020004" pitchFamily="50" charset="-127"/>
              </a:rPr>
              <a:t>radiación solar. Por lo tanto es común que el ozono se produzca en lo que se llama aire </a:t>
            </a:r>
          </a:p>
          <a:p>
            <a:r>
              <a:rPr kumimoji="1" lang="es-ES" sz="1600" dirty="0">
                <a:latin typeface="+mj-lt"/>
                <a:ea typeface="맑은 고딕" panose="020B0503020000020004" pitchFamily="50" charset="-127"/>
              </a:rPr>
              <a:t>envejecido, ya que se produce dos o tres días después de la emisión de los </a:t>
            </a:r>
          </a:p>
          <a:p>
            <a:r>
              <a:rPr kumimoji="1" lang="es-ES" sz="1600" dirty="0">
                <a:latin typeface="+mj-lt"/>
                <a:ea typeface="맑은 고딕" panose="020B0503020000020004" pitchFamily="50" charset="-127"/>
              </a:rPr>
              <a:t>contaminantes primarios.</a:t>
            </a:r>
          </a:p>
          <a:p>
            <a:endParaRPr kumimoji="1" lang="es-ES" sz="1600" dirty="0">
              <a:latin typeface="+mj-lt"/>
              <a:ea typeface="맑은 고딕" panose="020B0503020000020004" pitchFamily="50" charset="-127"/>
            </a:endParaRPr>
          </a:p>
          <a:p>
            <a:r>
              <a:rPr kumimoji="1" lang="es-ES" sz="1600" dirty="0">
                <a:latin typeface="+mj-lt"/>
                <a:ea typeface="맑은 고딕" panose="020B0503020000020004" pitchFamily="50" charset="-127"/>
              </a:rPr>
              <a:t>El </a:t>
            </a:r>
            <a:r>
              <a:rPr kumimoji="1" lang="es-ES" sz="1600" b="1" dirty="0">
                <a:latin typeface="+mj-lt"/>
                <a:ea typeface="맑은 고딕" panose="020B0503020000020004" pitchFamily="50" charset="-127"/>
              </a:rPr>
              <a:t>Monóxido de carbono (CO) </a:t>
            </a:r>
            <a:r>
              <a:rPr kumimoji="1" lang="es-ES" sz="1600" dirty="0">
                <a:latin typeface="+mj-lt"/>
                <a:ea typeface="맑은 고딕" panose="020B0503020000020004" pitchFamily="50" charset="-127"/>
              </a:rPr>
              <a:t>es un gas incoloro y sin olor característico.</a:t>
            </a:r>
          </a:p>
          <a:p>
            <a:r>
              <a:rPr kumimoji="1" lang="es-ES" sz="1600" dirty="0">
                <a:latin typeface="+mj-lt"/>
                <a:ea typeface="맑은 고딕" panose="020B0503020000020004" pitchFamily="50" charset="-127"/>
              </a:rPr>
              <a:t>Se forma partir de la combustión incompleta de combustible. </a:t>
            </a:r>
          </a:p>
          <a:p>
            <a:r>
              <a:rPr kumimoji="1" lang="es-ES" sz="1600" dirty="0">
                <a:latin typeface="+mj-lt"/>
                <a:ea typeface="맑은 고딕" panose="020B0503020000020004" pitchFamily="50" charset="-127"/>
              </a:rPr>
              <a:t>Según estudios internacionales, el transporte contribuye al 95% </a:t>
            </a:r>
          </a:p>
          <a:p>
            <a:r>
              <a:rPr kumimoji="1" lang="es-ES" sz="1600" dirty="0">
                <a:latin typeface="+mj-lt"/>
                <a:ea typeface="맑은 고딕" panose="020B0503020000020004" pitchFamily="50" charset="-127"/>
              </a:rPr>
              <a:t>de la concentración de monóxido de carbono en ciudad.</a:t>
            </a:r>
          </a:p>
          <a:p>
            <a:endParaRPr kumimoji="1" lang="es-ES" sz="1600" dirty="0">
              <a:latin typeface="+mj-lt"/>
              <a:ea typeface="맑은 고딕" panose="020B0503020000020004" pitchFamily="50" charset="-127"/>
            </a:endParaRPr>
          </a:p>
          <a:p>
            <a:endParaRPr kumimoji="1" lang="es-ES" sz="1600" dirty="0">
              <a:latin typeface="+mj-lt"/>
              <a:ea typeface="맑은 고딕" panose="020B0503020000020004" pitchFamily="50" charset="-127"/>
            </a:endParaRPr>
          </a:p>
        </p:txBody>
      </p:sp>
    </p:spTree>
    <p:extLst>
      <p:ext uri="{BB962C8B-B14F-4D97-AF65-F5344CB8AC3E}">
        <p14:creationId xmlns:p14="http://schemas.microsoft.com/office/powerpoint/2010/main" val="36548724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CONTEXTO</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01</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3" name="Rectángulo 2">
            <a:extLst>
              <a:ext uri="{FF2B5EF4-FFF2-40B4-BE49-F238E27FC236}">
                <a16:creationId xmlns:a16="http://schemas.microsoft.com/office/drawing/2014/main" id="{2512DF80-A1DA-44D4-9145-C333220276B6}"/>
              </a:ext>
            </a:extLst>
          </p:cNvPr>
          <p:cNvSpPr/>
          <p:nvPr/>
        </p:nvSpPr>
        <p:spPr>
          <a:xfrm>
            <a:off x="3496968" y="1978547"/>
            <a:ext cx="7011597" cy="3046988"/>
          </a:xfrm>
          <a:prstGeom prst="rect">
            <a:avLst/>
          </a:prstGeom>
        </p:spPr>
        <p:txBody>
          <a:bodyPr wrap="square">
            <a:spAutoFit/>
          </a:bodyPr>
          <a:lstStyle/>
          <a:p>
            <a:r>
              <a:rPr kumimoji="1" lang="es-ES" sz="1600" dirty="0">
                <a:latin typeface="+mj-lt"/>
                <a:ea typeface="맑은 고딕" panose="020B0503020000020004" pitchFamily="50" charset="-127"/>
              </a:rPr>
              <a:t>El </a:t>
            </a:r>
            <a:r>
              <a:rPr kumimoji="1" lang="es-ES" sz="1600" b="1" dirty="0">
                <a:latin typeface="+mj-lt"/>
                <a:ea typeface="맑은 고딕" panose="020B0503020000020004" pitchFamily="50" charset="-127"/>
              </a:rPr>
              <a:t>Dióxido de Azufre (SO2) </a:t>
            </a:r>
            <a:r>
              <a:rPr kumimoji="1" lang="es-ES" sz="1600" dirty="0">
                <a:latin typeface="+mj-lt"/>
                <a:ea typeface="맑은 고딕" panose="020B0503020000020004" pitchFamily="50" charset="-127"/>
              </a:rPr>
              <a:t>es un gas incoloro y reactivo producido a partir de la </a:t>
            </a:r>
          </a:p>
          <a:p>
            <a:r>
              <a:rPr kumimoji="1" lang="es-ES" sz="1600" dirty="0">
                <a:latin typeface="+mj-lt"/>
                <a:ea typeface="맑은 고딕" panose="020B0503020000020004" pitchFamily="50" charset="-127"/>
              </a:rPr>
              <a:t>quema de combustible que contiene azufre (como por ejemplo fuel </a:t>
            </a:r>
            <a:r>
              <a:rPr kumimoji="1" lang="es-ES" sz="1600" dirty="0" err="1">
                <a:latin typeface="+mj-lt"/>
                <a:ea typeface="맑은 고딕" panose="020B0503020000020004" pitchFamily="50" charset="-127"/>
              </a:rPr>
              <a:t>oil</a:t>
            </a:r>
            <a:r>
              <a:rPr kumimoji="1" lang="es-ES" sz="1600" dirty="0">
                <a:latin typeface="+mj-lt"/>
                <a:ea typeface="맑은 고딕" panose="020B0503020000020004" pitchFamily="50" charset="-127"/>
              </a:rPr>
              <a:t> y carbón). </a:t>
            </a:r>
          </a:p>
          <a:p>
            <a:r>
              <a:rPr kumimoji="1" lang="es-ES" sz="1600" dirty="0">
                <a:latin typeface="+mj-lt"/>
                <a:ea typeface="맑은 고딕" panose="020B0503020000020004" pitchFamily="50" charset="-127"/>
              </a:rPr>
              <a:t>Las calderas industriales y las plantas de producción de potencia son las principales fuentes de emisión de este gas.</a:t>
            </a:r>
          </a:p>
          <a:p>
            <a:endParaRPr kumimoji="1" lang="es-ES" sz="1600" dirty="0">
              <a:latin typeface="+mj-lt"/>
              <a:ea typeface="맑은 고딕" panose="020B0503020000020004" pitchFamily="50" charset="-127"/>
            </a:endParaRPr>
          </a:p>
          <a:p>
            <a:endParaRPr kumimoji="1" lang="es-ES" sz="1600" dirty="0">
              <a:latin typeface="+mj-lt"/>
              <a:ea typeface="맑은 고딕" panose="020B0503020000020004" pitchFamily="50" charset="-127"/>
            </a:endParaRPr>
          </a:p>
          <a:p>
            <a:r>
              <a:rPr kumimoji="1" lang="es-ES" sz="1600" dirty="0">
                <a:latin typeface="+mj-lt"/>
                <a:ea typeface="맑은 고딕" panose="020B0503020000020004" pitchFamily="50" charset="-127"/>
              </a:rPr>
              <a:t>El </a:t>
            </a:r>
            <a:r>
              <a:rPr kumimoji="1" lang="es-ES" sz="1600" b="1" dirty="0">
                <a:latin typeface="+mj-lt"/>
                <a:ea typeface="맑은 고딕" panose="020B0503020000020004" pitchFamily="50" charset="-127"/>
              </a:rPr>
              <a:t>Dióxido de Nitrógeno (NO2) </a:t>
            </a:r>
            <a:r>
              <a:rPr kumimoji="1" lang="es-ES" sz="1600" dirty="0">
                <a:latin typeface="+mj-lt"/>
                <a:ea typeface="맑은 고딕" panose="020B0503020000020004" pitchFamily="50" charset="-127"/>
              </a:rPr>
              <a:t>es un gas coloreado, en una gama que va desde el amarillo al marrón según la concentración presente en el ambiente. Tiene un olor </a:t>
            </a:r>
          </a:p>
          <a:p>
            <a:r>
              <a:rPr kumimoji="1" lang="es-ES" sz="1600" dirty="0">
                <a:latin typeface="+mj-lt"/>
                <a:ea typeface="맑은 고딕" panose="020B0503020000020004" pitchFamily="50" charset="-127"/>
              </a:rPr>
              <a:t>irritante, y es muy corrosivo por su capacidad de reacción en la atmósfera. </a:t>
            </a:r>
          </a:p>
          <a:p>
            <a:r>
              <a:rPr kumimoji="1" lang="es-ES" sz="1600" dirty="0">
                <a:latin typeface="+mj-lt"/>
                <a:ea typeface="맑은 고딕" panose="020B0503020000020004" pitchFamily="50" charset="-127"/>
              </a:rPr>
              <a:t>En general, la mayoría de los óxidos de nitrógeno presentes en la atmósfera a bajas concentraciones están bajo la forma de dióxido.</a:t>
            </a:r>
          </a:p>
          <a:p>
            <a:endParaRPr kumimoji="1" lang="es-ES" sz="1600" dirty="0">
              <a:latin typeface="+mj-lt"/>
              <a:ea typeface="맑은 고딕" panose="020B0503020000020004" pitchFamily="50" charset="-127"/>
            </a:endParaRPr>
          </a:p>
        </p:txBody>
      </p:sp>
      <p:sp>
        <p:nvSpPr>
          <p:cNvPr id="6" name="Rectángulo 5">
            <a:extLst>
              <a:ext uri="{FF2B5EF4-FFF2-40B4-BE49-F238E27FC236}">
                <a16:creationId xmlns:a16="http://schemas.microsoft.com/office/drawing/2014/main" id="{77C36990-2A9A-460B-A6C3-13DF142CDE78}"/>
              </a:ext>
            </a:extLst>
          </p:cNvPr>
          <p:cNvSpPr/>
          <p:nvPr/>
        </p:nvSpPr>
        <p:spPr>
          <a:xfrm>
            <a:off x="146514" y="5955724"/>
            <a:ext cx="7126483" cy="830997"/>
          </a:xfrm>
          <a:prstGeom prst="rect">
            <a:avLst/>
          </a:prstGeom>
        </p:spPr>
        <p:txBody>
          <a:bodyPr wrap="square">
            <a:spAutoFit/>
          </a:bodyPr>
          <a:lstStyle/>
          <a:p>
            <a:pPr algn="ctr"/>
            <a:r>
              <a:rPr kumimoji="1" lang="es-ES" sz="1600" b="1" cap="all" dirty="0">
                <a:latin typeface="+mj-lt"/>
                <a:ea typeface="맑은 고딕" panose="020B0503020000020004" pitchFamily="50" charset="-127"/>
              </a:rPr>
              <a:t>Pero…¿Quiénes son los encargados de asegurar  la calidad de aire        y monitorear a estos contaminantes?  </a:t>
            </a:r>
          </a:p>
          <a:p>
            <a:pPr algn="ctr"/>
            <a:endParaRPr kumimoji="1" lang="es-ES" sz="1600" b="1" dirty="0">
              <a:latin typeface="+mj-lt"/>
              <a:ea typeface="맑은 고딕" panose="020B0503020000020004" pitchFamily="50" charset="-127"/>
            </a:endParaRPr>
          </a:p>
        </p:txBody>
      </p:sp>
    </p:spTree>
    <p:extLst>
      <p:ext uri="{BB962C8B-B14F-4D97-AF65-F5344CB8AC3E}">
        <p14:creationId xmlns:p14="http://schemas.microsoft.com/office/powerpoint/2010/main" val="34866832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a:t>CONTEXTO</a:t>
            </a:r>
          </a:p>
        </p:txBody>
      </p:sp>
      <p:pic>
        <p:nvPicPr>
          <p:cNvPr id="11266" name="Picture 2">
            <a:extLst>
              <a:ext uri="{FF2B5EF4-FFF2-40B4-BE49-F238E27FC236}">
                <a16:creationId xmlns:a16="http://schemas.microsoft.com/office/drawing/2014/main" id="{9DD4DBB4-5D7B-4EFC-A3C3-FB70E6F6A90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7555"/>
          <a:stretch/>
        </p:blipFill>
        <p:spPr bwMode="auto">
          <a:xfrm>
            <a:off x="7784124" y="1807238"/>
            <a:ext cx="4172756" cy="5050762"/>
          </a:xfrm>
          <a:prstGeom prst="rect">
            <a:avLst/>
          </a:prstGeom>
          <a:noFill/>
          <a:extLst>
            <a:ext uri="{909E8E84-426E-40DD-AFC4-6F175D3DCCD1}">
              <a14:hiddenFill xmlns:a14="http://schemas.microsoft.com/office/drawing/2010/main">
                <a:solidFill>
                  <a:srgbClr val="FFFFFF"/>
                </a:solidFill>
              </a14:hiddenFill>
            </a:ext>
          </a:extLst>
        </p:spPr>
      </p:pic>
      <p:sp>
        <p:nvSpPr>
          <p:cNvPr id="14" name="내용 개체 틀 4">
            <a:extLst>
              <a:ext uri="{FF2B5EF4-FFF2-40B4-BE49-F238E27FC236}">
                <a16:creationId xmlns:a16="http://schemas.microsoft.com/office/drawing/2014/main" id="{12723090-7057-4B1E-B6D4-175991BB2D5C}"/>
              </a:ext>
            </a:extLst>
          </p:cNvPr>
          <p:cNvSpPr txBox="1">
            <a:spLocks/>
          </p:cNvSpPr>
          <p:nvPr/>
        </p:nvSpPr>
        <p:spPr>
          <a:xfrm>
            <a:off x="117230" y="1594453"/>
            <a:ext cx="7493392" cy="4850780"/>
          </a:xfrm>
          <a:prstGeom prst="rect">
            <a:avLst/>
          </a:prstGeom>
        </p:spPr>
        <p:txBody>
          <a:bodyPr vert="horz" lIns="99569" tIns="49785" rIns="99569" bIns="49785" rtlCol="0">
            <a:normAutofit fontScale="85000" lnSpcReduction="20000"/>
          </a:bodyPr>
          <a:lstStyle>
            <a:lvl1pPr marL="373309" indent="-373309" algn="l" defTabSz="995491" rtl="0" eaLnBrk="1" latinLnBrk="1" hangingPunct="1">
              <a:spcBef>
                <a:spcPct val="20000"/>
              </a:spcBef>
              <a:buFont typeface="Arial" pitchFamily="34" charset="0"/>
              <a:buNone/>
              <a:defRPr lang="ko-KR" altLang="en-US" sz="2000" i="1" kern="1200" baseline="0">
                <a:solidFill>
                  <a:schemeClr val="tx1"/>
                </a:solidFill>
                <a:latin typeface="+mj-lt"/>
                <a:ea typeface="맑은 고딕" pitchFamily="50" charset="-127"/>
                <a:cs typeface="+mn-cs"/>
              </a:defRPr>
            </a:lvl1pPr>
            <a:lvl2pPr marL="808836" indent="-311091"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2pPr>
            <a:lvl3pPr marL="1244364"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3pPr>
            <a:lvl4pPr marL="1742110"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4pPr>
            <a:lvl5pPr marL="2239855" indent="-248873" algn="l" defTabSz="995491" rtl="0" eaLnBrk="1" latinLnBrk="1" hangingPunct="1">
              <a:spcBef>
                <a:spcPct val="20000"/>
              </a:spcBef>
              <a:buFont typeface="Arial" pitchFamily="34" charset="0"/>
              <a:buNone/>
              <a:defRPr lang="ko-KR" altLang="en-US" sz="2500" kern="1200" baseline="0">
                <a:solidFill>
                  <a:schemeClr val="tx1">
                    <a:lumMod val="75000"/>
                    <a:lumOff val="25000"/>
                  </a:schemeClr>
                </a:solidFill>
                <a:latin typeface="Noto Sans" pitchFamily="34" charset="0"/>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r>
              <a:rPr lang="es-ES" altLang="en-US" i="0" dirty="0"/>
              <a:t>Una </a:t>
            </a:r>
            <a:r>
              <a:rPr lang="es-ES" altLang="en-US" b="1" dirty="0"/>
              <a:t>Organización Primaria de Aseguramiento de la Calidad (PQAO) </a:t>
            </a:r>
            <a:r>
              <a:rPr lang="es-ES" altLang="en-US" i="0" dirty="0"/>
              <a:t>es una           organización de monitoreo o un grupo de organizaciones de monitoreo que es        responsable de un conjunto de estaciones que monitorean el mismo contaminante y para las cuales se agruparán las evaluaciones de calidad de los datos. Estos datos son reportados a la Agencia de Protección Ambiental de EE. UU. (US EPA) quien      protege la salud de los seres humanos, el medio ambiente y los recursos naturales.</a:t>
            </a:r>
          </a:p>
          <a:p>
            <a:pPr marL="0" indent="0"/>
            <a:endParaRPr lang="es-ES" altLang="en-US" i="0" dirty="0"/>
          </a:p>
          <a:p>
            <a:pPr marL="0" indent="0"/>
            <a:r>
              <a:rPr lang="es-ES" altLang="en-US" i="0" dirty="0"/>
              <a:t>Una PQAO es responsable de administrar su propio programa de monitoreo del      aire, que incluye la operación de la red de monitoreo del aire, análisis de                   laboratorio, informes de datos y actividades de control de calidad para garantizar la calidad de los datos generados.</a:t>
            </a:r>
          </a:p>
          <a:p>
            <a:pPr marL="0" indent="0"/>
            <a:endParaRPr lang="es-ES" altLang="en-US" i="0" dirty="0"/>
          </a:p>
          <a:p>
            <a:pPr marL="0" indent="0"/>
            <a:r>
              <a:rPr lang="es-ES" altLang="en-US" i="0" dirty="0"/>
              <a:t>Los datos generados se utilizan para definir la naturaleza y la gravedad de la             contaminación en el aire, determinar el estado de cumplimiento con los estándares federales y estatales, identificar tendencias de contaminación, respaldar el              pronóstico de quema agrícola y desarrollar modelos de aire e inventarios de            emisiones.       </a:t>
            </a:r>
            <a:br>
              <a:rPr lang="es-ES" altLang="en-US" i="0" dirty="0"/>
            </a:br>
            <a:r>
              <a:rPr lang="es-ES" altLang="en-US" i="0" dirty="0"/>
              <a:t>                                                                                                                                                                                                                                                                         </a:t>
            </a:r>
          </a:p>
          <a:p>
            <a:pPr marL="0" indent="0"/>
            <a:r>
              <a:rPr lang="es-ES" altLang="en-US" i="0" dirty="0"/>
              <a:t>Se define una </a:t>
            </a:r>
            <a:r>
              <a:rPr lang="es-ES" altLang="en-US" b="1" dirty="0"/>
              <a:t>Organización de monitoreo</a:t>
            </a:r>
            <a:r>
              <a:rPr lang="es-ES" altLang="en-US" i="0" dirty="0"/>
              <a:t> como una organización de monitoreo     estatal, local u otra (como tribus) responsables de operar un sitio de monitoreo      para el cual se aplican las normas de garantía de calidad.</a:t>
            </a:r>
            <a:endParaRPr lang="es-ES" altLang="ko-KR" sz="2400" dirty="0"/>
          </a:p>
        </p:txBody>
      </p:sp>
      <p:sp>
        <p:nvSpPr>
          <p:cNvPr id="15" name="TextBox 43">
            <a:extLst>
              <a:ext uri="{FF2B5EF4-FFF2-40B4-BE49-F238E27FC236}">
                <a16:creationId xmlns:a16="http://schemas.microsoft.com/office/drawing/2014/main" id="{4FE95B2A-9078-432B-9F93-F0143474B9DE}"/>
              </a:ext>
            </a:extLst>
          </p:cNvPr>
          <p:cNvSpPr txBox="1"/>
          <p:nvPr/>
        </p:nvSpPr>
        <p:spPr>
          <a:xfrm>
            <a:off x="7784124" y="1425176"/>
            <a:ext cx="4290646" cy="338554"/>
          </a:xfrm>
          <a:prstGeom prst="rect">
            <a:avLst/>
          </a:prstGeom>
          <a:noFill/>
        </p:spPr>
        <p:txBody>
          <a:bodyPr wrap="square" rtlCol="0">
            <a:spAutoFit/>
          </a:bodyPr>
          <a:lstStyle/>
          <a:p>
            <a:pPr algn="ctr" defTabSz="995491"/>
            <a:r>
              <a:rPr lang="en-US" altLang="ko-KR" sz="1600" b="1" dirty="0" err="1">
                <a:solidFill>
                  <a:srgbClr val="282828"/>
                </a:solidFill>
                <a:latin typeface="+mj-lt"/>
                <a:ea typeface="맑은 고딕" panose="020B0503020000020004" pitchFamily="50" charset="-127"/>
              </a:rPr>
              <a:t>Números</a:t>
            </a:r>
            <a:r>
              <a:rPr lang="en-US" altLang="ko-KR" sz="1600" b="1" dirty="0">
                <a:solidFill>
                  <a:srgbClr val="282828"/>
                </a:solidFill>
                <a:latin typeface="+mj-lt"/>
                <a:ea typeface="맑은 고딕" panose="020B0503020000020004" pitchFamily="50" charset="-127"/>
              </a:rPr>
              <a:t> de PQAOs y </a:t>
            </a:r>
            <a:r>
              <a:rPr lang="en-US" altLang="ko-KR" sz="1600" b="1" dirty="0" err="1">
                <a:solidFill>
                  <a:srgbClr val="282828"/>
                </a:solidFill>
                <a:latin typeface="+mj-lt"/>
                <a:ea typeface="맑은 고딕" panose="020B0503020000020004" pitchFamily="50" charset="-127"/>
              </a:rPr>
              <a:t>Agencias</a:t>
            </a:r>
            <a:r>
              <a:rPr lang="en-US" altLang="ko-KR" sz="1600" b="1" dirty="0">
                <a:solidFill>
                  <a:srgbClr val="282828"/>
                </a:solidFill>
                <a:latin typeface="+mj-lt"/>
                <a:ea typeface="맑은 고딕" panose="020B0503020000020004" pitchFamily="50" charset="-127"/>
              </a:rPr>
              <a:t> de </a:t>
            </a:r>
            <a:r>
              <a:rPr lang="en-US" altLang="ko-KR" sz="1600" b="1" dirty="0" err="1">
                <a:solidFill>
                  <a:srgbClr val="282828"/>
                </a:solidFill>
                <a:latin typeface="+mj-lt"/>
                <a:ea typeface="맑은 고딕" panose="020B0503020000020004" pitchFamily="50" charset="-127"/>
              </a:rPr>
              <a:t>monitoreo</a:t>
            </a:r>
            <a:endParaRPr lang="ko-KR" altLang="en-US" sz="1600" b="1" dirty="0">
              <a:solidFill>
                <a:srgbClr val="282828"/>
              </a:solidFill>
              <a:effectLst/>
              <a:latin typeface="+mj-lt"/>
              <a:ea typeface="맑은 고딕" panose="020B0503020000020004" pitchFamily="50" charset="-127"/>
            </a:endParaRPr>
          </a:p>
        </p:txBody>
      </p:sp>
    </p:spTree>
    <p:extLst>
      <p:ext uri="{BB962C8B-B14F-4D97-AF65-F5344CB8AC3E}">
        <p14:creationId xmlns:p14="http://schemas.microsoft.com/office/powerpoint/2010/main" val="2374620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ext Box 9"/>
          <p:cNvSpPr txBox="1">
            <a:spLocks noChangeArrowheads="1"/>
          </p:cNvSpPr>
          <p:nvPr/>
        </p:nvSpPr>
        <p:spPr bwMode="auto">
          <a:xfrm>
            <a:off x="3595867" y="1909946"/>
            <a:ext cx="7606704" cy="19389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14217" fontAlgn="base">
              <a:lnSpc>
                <a:spcPct val="200000"/>
              </a:lnSpc>
              <a:spcBef>
                <a:spcPct val="0"/>
              </a:spcBef>
              <a:spcAft>
                <a:spcPct val="0"/>
              </a:spcAft>
            </a:pPr>
            <a:r>
              <a:rPr kumimoji="1" lang="es-ES" altLang="ko-KR" b="1" cap="all" dirty="0">
                <a:latin typeface="+mj-lt"/>
                <a:ea typeface="맑은 고딕" panose="020B0503020000020004" pitchFamily="50" charset="-127"/>
                <a:cs typeface="굴림" pitchFamily="50" charset="-127"/>
              </a:rPr>
              <a:t>Preguntas principales o primarias</a:t>
            </a:r>
          </a:p>
          <a:p>
            <a:pPr defTabSz="914217" fontAlgn="base">
              <a:spcBef>
                <a:spcPct val="0"/>
              </a:spcBef>
              <a:spcAft>
                <a:spcPct val="0"/>
              </a:spcAft>
            </a:pPr>
            <a:r>
              <a:rPr kumimoji="1" lang="es-ES" altLang="ko-KR" sz="1600" dirty="0">
                <a:latin typeface="+mj-lt"/>
                <a:ea typeface="맑은 고딕" panose="020B0503020000020004" pitchFamily="50" charset="-127"/>
                <a:cs typeface="굴림" pitchFamily="50" charset="-127"/>
              </a:rPr>
              <a:t>¿Cuál es la tendencia de niveles de calidad de aire en los próximos meses en Estados Unidos? ¿Que clasificación de AQI se espera? ¿Mejoró u empeoró? ¿Como podemos controlar las emisiones y obtener bajos valores de AQI?</a:t>
            </a:r>
          </a:p>
          <a:p>
            <a:pPr defTabSz="914217" fontAlgn="base">
              <a:spcBef>
                <a:spcPct val="0"/>
              </a:spcBef>
              <a:spcAft>
                <a:spcPct val="0"/>
              </a:spcAft>
            </a:pPr>
            <a:endParaRPr kumimoji="1" lang="es-ES" altLang="ko-KR" dirty="0">
              <a:latin typeface="+mj-lt"/>
              <a:ea typeface="맑은 고딕" panose="020B0503020000020004" pitchFamily="50" charset="-127"/>
              <a:cs typeface="굴림" pitchFamily="50" charset="-127"/>
            </a:endParaRPr>
          </a:p>
          <a:p>
            <a:pPr defTabSz="914217" fontAlgn="base">
              <a:spcBef>
                <a:spcPct val="0"/>
              </a:spcBef>
              <a:spcAft>
                <a:spcPct val="0"/>
              </a:spcAft>
            </a:pPr>
            <a:r>
              <a:rPr kumimoji="1" lang="es-ES" altLang="ko-KR" b="1" cap="all" dirty="0">
                <a:latin typeface="+mj-lt"/>
                <a:ea typeface="맑은 고딕" panose="020B0503020000020004" pitchFamily="50" charset="-127"/>
                <a:cs typeface="굴림" pitchFamily="50" charset="-127"/>
              </a:rPr>
              <a:t>Preguntas secundarias </a:t>
            </a:r>
          </a:p>
        </p:txBody>
      </p:sp>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PREGUNTAS DE INTERÉS</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02</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15" name="직사각형 14"/>
          <p:cNvSpPr/>
          <p:nvPr/>
        </p:nvSpPr>
        <p:spPr>
          <a:xfrm>
            <a:off x="0" y="6609599"/>
            <a:ext cx="3311601" cy="248401"/>
          </a:xfrm>
          <a:prstGeom prst="rect">
            <a:avLst/>
          </a:prstGeom>
          <a:noFill/>
        </p:spPr>
        <p:txBody>
          <a:bodyPr wrap="square">
            <a:spAutoFit/>
          </a:bodyPr>
          <a:lstStyle/>
          <a:p>
            <a:pPr defTabSz="995491">
              <a:lnSpc>
                <a:spcPts val="1200"/>
              </a:lnSpc>
              <a:defRPr/>
            </a:pPr>
            <a:r>
              <a:rPr lang="es-ES" altLang="ko-KR" sz="1200" dirty="0">
                <a:latin typeface="+mj-lt"/>
                <a:ea typeface="맑은 고딕" panose="020B0503020000020004" pitchFamily="50" charset="-127"/>
                <a:cs typeface="굴림" pitchFamily="50" charset="-127"/>
              </a:rPr>
              <a:t>AQI: </a:t>
            </a:r>
            <a:r>
              <a:rPr lang="es-ES" altLang="ko-KR" sz="1200" dirty="0">
                <a:ea typeface="맑은 고딕" panose="020B0503020000020004" pitchFamily="50" charset="-127"/>
                <a:cs typeface="굴림" pitchFamily="50" charset="-127"/>
              </a:rPr>
              <a:t>Air </a:t>
            </a:r>
            <a:r>
              <a:rPr lang="es-ES" altLang="ko-KR" sz="1200" dirty="0" err="1">
                <a:ea typeface="맑은 고딕" panose="020B0503020000020004" pitchFamily="50" charset="-127"/>
                <a:cs typeface="굴림" pitchFamily="50" charset="-127"/>
              </a:rPr>
              <a:t>Quality</a:t>
            </a:r>
            <a:r>
              <a:rPr lang="es-ES" altLang="ko-KR" sz="1200" dirty="0">
                <a:ea typeface="맑은 고딕" panose="020B0503020000020004" pitchFamily="50" charset="-127"/>
                <a:cs typeface="굴림" pitchFamily="50" charset="-127"/>
              </a:rPr>
              <a:t> </a:t>
            </a:r>
            <a:r>
              <a:rPr lang="es-ES" altLang="ko-KR" sz="1200" dirty="0" err="1">
                <a:ea typeface="맑은 고딕" panose="020B0503020000020004" pitchFamily="50" charset="-127"/>
                <a:cs typeface="굴림" pitchFamily="50" charset="-127"/>
              </a:rPr>
              <a:t>Index</a:t>
            </a:r>
            <a:r>
              <a:rPr lang="es-ES" altLang="ko-KR" sz="1200" dirty="0">
                <a:ea typeface="맑은 고딕" panose="020B0503020000020004" pitchFamily="50" charset="-127"/>
                <a:cs typeface="굴림" pitchFamily="50" charset="-127"/>
              </a:rPr>
              <a:t> / </a:t>
            </a:r>
            <a:r>
              <a:rPr lang="es-ES" altLang="ko-KR" sz="1200" dirty="0">
                <a:latin typeface="+mj-lt"/>
                <a:ea typeface="맑은 고딕" panose="020B0503020000020004" pitchFamily="50" charset="-127"/>
                <a:cs typeface="굴림" pitchFamily="50" charset="-127"/>
              </a:rPr>
              <a:t>Índice de Calidad del Aire</a:t>
            </a:r>
            <a:endParaRPr lang="en-US" altLang="ko-KR" sz="1200" dirty="0">
              <a:latin typeface="+mj-lt"/>
              <a:ea typeface="맑은 고딕" panose="020B0503020000020004" pitchFamily="50" charset="-127"/>
              <a:cs typeface="굴림" pitchFamily="50" charset="-127"/>
            </a:endParaRPr>
          </a:p>
        </p:txBody>
      </p:sp>
      <p:sp>
        <p:nvSpPr>
          <p:cNvPr id="3" name="Rectángulo 2">
            <a:extLst>
              <a:ext uri="{FF2B5EF4-FFF2-40B4-BE49-F238E27FC236}">
                <a16:creationId xmlns:a16="http://schemas.microsoft.com/office/drawing/2014/main" id="{2512DF80-A1DA-44D4-9145-C333220276B6}"/>
              </a:ext>
            </a:extLst>
          </p:cNvPr>
          <p:cNvSpPr/>
          <p:nvPr/>
        </p:nvSpPr>
        <p:spPr>
          <a:xfrm>
            <a:off x="3567309" y="3806712"/>
            <a:ext cx="7606704" cy="2308324"/>
          </a:xfrm>
          <a:prstGeom prst="rect">
            <a:avLst/>
          </a:prstGeom>
        </p:spPr>
        <p:txBody>
          <a:bodyPr wrap="square">
            <a:spAutoFit/>
          </a:bodyPr>
          <a:lstStyle/>
          <a:p>
            <a:r>
              <a:rPr kumimoji="1" lang="es-ES" sz="1600" dirty="0">
                <a:latin typeface="+mj-lt"/>
                <a:ea typeface="맑은 고딕" panose="020B0503020000020004" pitchFamily="50" charset="-127"/>
              </a:rPr>
              <a:t>¿Cuáles son las organizaciones de aseguramiento de la calidad de aire en Estados Unidos?</a:t>
            </a:r>
          </a:p>
          <a:p>
            <a:r>
              <a:rPr kumimoji="1" lang="es-ES" sz="1600" dirty="0">
                <a:latin typeface="+mj-lt"/>
                <a:ea typeface="맑은 고딕" panose="020B0503020000020004" pitchFamily="50" charset="-127"/>
              </a:rPr>
              <a:t>¿La calidad del aire mejoro en los últimos años? </a:t>
            </a:r>
          </a:p>
          <a:p>
            <a:r>
              <a:rPr kumimoji="1" lang="es-ES" sz="1600" dirty="0">
                <a:latin typeface="+mj-lt"/>
                <a:ea typeface="맑은 고딕" panose="020B0503020000020004" pitchFamily="50" charset="-127"/>
              </a:rPr>
              <a:t>¿El comportamiento de los contaminantes aumentaron o disminuyeron? </a:t>
            </a:r>
          </a:p>
          <a:p>
            <a:r>
              <a:rPr kumimoji="1" lang="es-ES" sz="1600" dirty="0">
                <a:latin typeface="+mj-lt"/>
                <a:ea typeface="맑은 고딕" panose="020B0503020000020004" pitchFamily="50" charset="-127"/>
              </a:rPr>
              <a:t>¿Cuál aporta más al índice de calidad de aire?</a:t>
            </a:r>
          </a:p>
          <a:p>
            <a:r>
              <a:rPr kumimoji="1" lang="es-ES" sz="1600" dirty="0">
                <a:latin typeface="+mj-lt"/>
                <a:ea typeface="맑은 고딕" panose="020B0503020000020004" pitchFamily="50" charset="-127"/>
              </a:rPr>
              <a:t>¿La pandemia mundial de Covid-19 ayudó a disminuir estos valores?</a:t>
            </a:r>
          </a:p>
          <a:p>
            <a:r>
              <a:rPr kumimoji="1" lang="es-ES" sz="1600" dirty="0">
                <a:latin typeface="+mj-lt"/>
                <a:ea typeface="맑은 고딕" panose="020B0503020000020004" pitchFamily="50" charset="-127"/>
              </a:rPr>
              <a:t>¿Qué ciudades tienen mejor calidad de aire? </a:t>
            </a:r>
          </a:p>
          <a:p>
            <a:r>
              <a:rPr kumimoji="1" lang="es-ES" sz="1600" dirty="0">
                <a:latin typeface="+mj-lt"/>
                <a:ea typeface="맑은 고딕" panose="020B0503020000020004" pitchFamily="50" charset="-127"/>
              </a:rPr>
              <a:t>¿Qué ciudades tienen menor calidad de aire?</a:t>
            </a:r>
          </a:p>
          <a:p>
            <a:r>
              <a:rPr kumimoji="1" lang="es-ES" sz="1600" dirty="0">
                <a:latin typeface="+mj-lt"/>
                <a:ea typeface="맑은 고딕" panose="020B0503020000020004" pitchFamily="50" charset="-127"/>
              </a:rPr>
              <a:t>¿Qué estaciones causan un pico en la contaminación? </a:t>
            </a:r>
          </a:p>
          <a:p>
            <a:r>
              <a:rPr kumimoji="1" lang="es-ES" sz="1600" dirty="0">
                <a:latin typeface="+mj-lt"/>
                <a:ea typeface="맑은 고딕" panose="020B0503020000020004" pitchFamily="50" charset="-127"/>
              </a:rPr>
              <a:t>¿Varía según las regiones geográficas?</a:t>
            </a:r>
          </a:p>
        </p:txBody>
      </p:sp>
    </p:spTree>
    <p:extLst>
      <p:ext uri="{BB962C8B-B14F-4D97-AF65-F5344CB8AC3E}">
        <p14:creationId xmlns:p14="http://schemas.microsoft.com/office/powerpoint/2010/main" val="31556279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ext Box 5"/>
          <p:cNvSpPr txBox="1">
            <a:spLocks noChangeArrowheads="1"/>
          </p:cNvSpPr>
          <p:nvPr/>
        </p:nvSpPr>
        <p:spPr bwMode="auto">
          <a:xfrm>
            <a:off x="3567310" y="1563457"/>
            <a:ext cx="6316918" cy="523070"/>
          </a:xfrm>
          <a:prstGeom prst="rect">
            <a:avLst/>
          </a:prstGeom>
          <a:noFill/>
          <a:ln w="9525">
            <a:noFill/>
            <a:miter lim="800000"/>
            <a:headEnd/>
            <a:tailEnd/>
          </a:ln>
          <a:effectLst/>
        </p:spPr>
        <p:txBody>
          <a:bodyPr vert="horz" wrap="square" lIns="91419" tIns="45709" rIns="91419" bIns="45709" numCol="1" anchor="t" anchorCtr="0" compatLnSpc="1">
            <a:prstTxWarp prst="textNoShape">
              <a:avLst/>
            </a:prstTxWarp>
            <a:spAutoFit/>
          </a:bodyPr>
          <a:lstStyle/>
          <a:p>
            <a:pPr defTabSz="995491" fontAlgn="base">
              <a:spcBef>
                <a:spcPct val="0"/>
              </a:spcBef>
              <a:spcAft>
                <a:spcPct val="0"/>
              </a:spcAft>
            </a:pPr>
            <a:r>
              <a:rPr kumimoji="1" lang="en-US" altLang="ko-KR" sz="2799" b="1" dirty="0">
                <a:solidFill>
                  <a:srgbClr val="F75418"/>
                </a:solidFill>
                <a:latin typeface="+mj-lt"/>
                <a:ea typeface="맑은 고딕" panose="020B0503020000020004" pitchFamily="50" charset="-127"/>
                <a:cs typeface="굴림" pitchFamily="50" charset="-127"/>
              </a:rPr>
              <a:t>METADATA</a:t>
            </a:r>
          </a:p>
        </p:txBody>
      </p:sp>
      <p:sp>
        <p:nvSpPr>
          <p:cNvPr id="14" name="Text Box 4"/>
          <p:cNvSpPr txBox="1">
            <a:spLocks noChangeArrowheads="1"/>
          </p:cNvSpPr>
          <p:nvPr/>
        </p:nvSpPr>
        <p:spPr bwMode="auto">
          <a:xfrm>
            <a:off x="2599020" y="1467170"/>
            <a:ext cx="935887" cy="707722"/>
          </a:xfrm>
          <a:prstGeom prst="rect">
            <a:avLst/>
          </a:prstGeom>
          <a:noFill/>
          <a:ln w="38100">
            <a:noFill/>
            <a:miter lim="800000"/>
            <a:headEnd/>
            <a:tailEnd/>
          </a:ln>
          <a:effectLst/>
        </p:spPr>
        <p:txBody>
          <a:bodyPr vert="horz" wrap="square" lIns="91419" tIns="45709" rIns="91419" bIns="45709" numCol="1" anchor="t" anchorCtr="0" compatLnSpc="1">
            <a:prstTxWarp prst="textNoShape">
              <a:avLst/>
            </a:prstTxWarp>
            <a:spAutoFit/>
          </a:bodyPr>
          <a:lstStyle/>
          <a:p>
            <a:pPr algn="ctr" defTabSz="995491" fontAlgn="base">
              <a:spcBef>
                <a:spcPct val="0"/>
              </a:spcBef>
              <a:spcAft>
                <a:spcPct val="0"/>
              </a:spcAft>
            </a:pPr>
            <a:r>
              <a:rPr kumimoji="1" lang="en-US" altLang="ko-KR" sz="3999" b="1" dirty="0">
                <a:solidFill>
                  <a:schemeClr val="bg1"/>
                </a:solidFill>
                <a:latin typeface="+mj-lt"/>
                <a:ea typeface="맑은 고딕" panose="020B0503020000020004" pitchFamily="50" charset="-127"/>
                <a:cs typeface="굴림" pitchFamily="50" charset="-127"/>
              </a:rPr>
              <a:t>03</a:t>
            </a:r>
            <a:endParaRPr kumimoji="1" lang="ko-KR" altLang="ko-KR" sz="3999" b="1" dirty="0">
              <a:solidFill>
                <a:schemeClr val="bg1"/>
              </a:solidFill>
              <a:latin typeface="+mj-lt"/>
              <a:ea typeface="맑은 고딕" panose="020B0503020000020004" pitchFamily="50" charset="-127"/>
              <a:cs typeface="굴림" pitchFamily="50" charset="-127"/>
            </a:endParaRPr>
          </a:p>
        </p:txBody>
      </p:sp>
      <p:sp>
        <p:nvSpPr>
          <p:cNvPr id="7" name="내용 개체 틀 3">
            <a:extLst>
              <a:ext uri="{FF2B5EF4-FFF2-40B4-BE49-F238E27FC236}">
                <a16:creationId xmlns:a16="http://schemas.microsoft.com/office/drawing/2014/main" id="{615004C4-B47E-4BFE-9F93-E27A70BE446E}"/>
              </a:ext>
            </a:extLst>
          </p:cNvPr>
          <p:cNvSpPr txBox="1">
            <a:spLocks/>
          </p:cNvSpPr>
          <p:nvPr/>
        </p:nvSpPr>
        <p:spPr>
          <a:xfrm>
            <a:off x="3567310" y="2174892"/>
            <a:ext cx="8151078" cy="5471238"/>
          </a:xfrm>
          <a:prstGeom prst="rect">
            <a:avLst/>
          </a:prstGeom>
        </p:spPr>
        <p:txBody>
          <a:bodyPr>
            <a:normAutofit/>
          </a:bodyPr>
          <a:lstStyle>
            <a:lvl1pPr marL="373309" indent="-373309" algn="l" defTabSz="995491" rtl="0" eaLnBrk="1" latinLnBrk="1" hangingPunct="1">
              <a:spcBef>
                <a:spcPct val="20000"/>
              </a:spcBef>
              <a:buFont typeface="Arial" pitchFamily="34" charset="0"/>
              <a:buChar char="•"/>
              <a:defRPr lang="ko-KR" altLang="en-US" sz="2699" kern="1200" smtClean="0">
                <a:solidFill>
                  <a:schemeClr val="tx1"/>
                </a:solidFill>
                <a:latin typeface="맑은 고딕" pitchFamily="50" charset="-127"/>
                <a:ea typeface="맑은 고딕" pitchFamily="50" charset="-127"/>
                <a:cs typeface="+mn-cs"/>
              </a:defRPr>
            </a:lvl1pPr>
            <a:lvl2pPr marL="808836" indent="-311091"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2pPr>
            <a:lvl3pPr marL="1244364"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3pPr>
            <a:lvl4pPr marL="1742110" indent="-248873" algn="l" defTabSz="995491" rtl="0" eaLnBrk="1" latinLnBrk="1" hangingPunct="1">
              <a:spcBef>
                <a:spcPct val="20000"/>
              </a:spcBef>
              <a:buFont typeface="Arial" pitchFamily="34" charset="0"/>
              <a:buChar char="–"/>
              <a:defRPr lang="ko-KR" altLang="en-US" sz="2000" kern="1200" smtClean="0">
                <a:solidFill>
                  <a:schemeClr val="tx1"/>
                </a:solidFill>
                <a:latin typeface="맑은 고딕" pitchFamily="50" charset="-127"/>
                <a:ea typeface="맑은 고딕" pitchFamily="50" charset="-127"/>
                <a:cs typeface="+mn-cs"/>
              </a:defRPr>
            </a:lvl4pPr>
            <a:lvl5pPr marL="2239855" indent="-248873" algn="l" defTabSz="995491" rtl="0" eaLnBrk="1" latinLnBrk="1" hangingPunct="1">
              <a:spcBef>
                <a:spcPct val="20000"/>
              </a:spcBef>
              <a:buFont typeface="Arial" pitchFamily="34" charset="0"/>
              <a:buChar char="»"/>
              <a:defRPr lang="ko-KR" altLang="en-US" sz="2000" kern="1200">
                <a:solidFill>
                  <a:schemeClr val="tx1"/>
                </a:solidFill>
                <a:latin typeface="맑은 고딕" pitchFamily="50" charset="-127"/>
                <a:ea typeface="맑은 고딕" pitchFamily="50" charset="-127"/>
                <a:cs typeface="+mn-cs"/>
              </a:defRPr>
            </a:lvl5pPr>
            <a:lvl6pPr marL="2737600"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6pPr>
            <a:lvl7pPr marL="3235346"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7pPr>
            <a:lvl8pPr marL="3733091"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8pPr>
            <a:lvl9pPr marL="4230837" indent="-248873" algn="l" defTabSz="995491" rtl="0" eaLnBrk="1" latinLnBrk="1"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s-ES" altLang="ko-KR" sz="1600" dirty="0">
                <a:latin typeface="+mj-lt"/>
              </a:rPr>
              <a:t>Como primera instancia, se utiliza dataset obtenido desde </a:t>
            </a:r>
            <a:r>
              <a:rPr lang="es-ES" altLang="ko-KR" sz="1600" dirty="0" err="1">
                <a:latin typeface="+mj-lt"/>
              </a:rPr>
              <a:t>Kaggle</a:t>
            </a:r>
            <a:r>
              <a:rPr lang="es-ES" altLang="ko-KR" sz="1600" dirty="0">
                <a:latin typeface="+mj-lt"/>
              </a:rPr>
              <a:t>, el cual posee registros relacionados con la contaminación que prevalece en varios estados y ciudades de los Estados Unidos. El mismo tiene alrededor de 24 columnas y 600.000 observaciones únicas (filas) y consta de datos relacionados con 4 contaminantes principales: SO2, CO, NO2 y O3 (dióxido de azufre, monóxido de carbono, dióxido de nitrógeno y ozono troposférico) durante los años 2000 - 2021.  (</a:t>
            </a:r>
            <a:r>
              <a:rPr lang="es-ES" altLang="ko-KR" sz="1600" b="1" u="sng" dirty="0">
                <a:latin typeface="+mj-lt"/>
              </a:rPr>
              <a:t>Fuente</a:t>
            </a:r>
            <a:r>
              <a:rPr lang="es-ES" altLang="ko-KR" sz="1600" dirty="0">
                <a:latin typeface="+mj-lt"/>
              </a:rPr>
              <a:t>: </a:t>
            </a:r>
            <a:r>
              <a:rPr lang="es-ES" altLang="ko-KR" sz="1600" dirty="0">
                <a:latin typeface="+mj-lt"/>
                <a:hlinkClick r:id="rId2"/>
              </a:rPr>
              <a:t>US </a:t>
            </a:r>
            <a:r>
              <a:rPr lang="es-ES" altLang="ko-KR" sz="1600" dirty="0" err="1">
                <a:latin typeface="+mj-lt"/>
                <a:hlinkClick r:id="rId2"/>
              </a:rPr>
              <a:t>Pollution</a:t>
            </a:r>
            <a:r>
              <a:rPr lang="es-ES" altLang="ko-KR" sz="1600" dirty="0">
                <a:latin typeface="+mj-lt"/>
                <a:hlinkClick r:id="rId2"/>
              </a:rPr>
              <a:t> 2000-2021</a:t>
            </a:r>
            <a:r>
              <a:rPr lang="es-ES" altLang="ko-KR" sz="1600" dirty="0">
                <a:latin typeface="+mj-lt"/>
              </a:rPr>
              <a:t>)</a:t>
            </a:r>
          </a:p>
          <a:p>
            <a:endParaRPr lang="es-ES" altLang="ko-KR" sz="1600" dirty="0">
              <a:latin typeface="+mj-lt"/>
            </a:endParaRPr>
          </a:p>
          <a:p>
            <a:pPr marL="0" indent="0">
              <a:buNone/>
            </a:pPr>
            <a:r>
              <a:rPr lang="es-ES" altLang="ko-KR" sz="1600" dirty="0">
                <a:latin typeface="+mj-lt"/>
              </a:rPr>
              <a:t>Luego se agregaron los datos faltantes del 2021 y las columnas de coordenadas                         para completar el Dataset (</a:t>
            </a:r>
            <a:r>
              <a:rPr lang="es-ES" altLang="ko-KR" sz="1600" b="1" u="sng" dirty="0">
                <a:latin typeface="+mj-lt"/>
              </a:rPr>
              <a:t>Fuente</a:t>
            </a:r>
            <a:r>
              <a:rPr lang="es-ES" altLang="ko-KR" sz="1600" dirty="0">
                <a:latin typeface="+mj-lt"/>
              </a:rPr>
              <a:t>: </a:t>
            </a:r>
            <a:r>
              <a:rPr lang="es-ES" altLang="ko-KR" sz="1600" dirty="0">
                <a:latin typeface="+mj-lt"/>
                <a:hlinkClick r:id="rId3"/>
              </a:rPr>
              <a:t>API Google </a:t>
            </a:r>
            <a:r>
              <a:rPr lang="es-ES" altLang="ko-KR" sz="1600" dirty="0" err="1">
                <a:latin typeface="+mj-lt"/>
                <a:hlinkClick r:id="rId3"/>
              </a:rPr>
              <a:t>BigQuery</a:t>
            </a:r>
            <a:r>
              <a:rPr lang="es-ES" altLang="ko-KR" sz="1600" dirty="0">
                <a:latin typeface="+mj-lt"/>
                <a:hlinkClick r:id="rId3"/>
              </a:rPr>
              <a:t> - </a:t>
            </a:r>
            <a:r>
              <a:rPr lang="es-ES" altLang="ko-KR" sz="1600" dirty="0" err="1">
                <a:latin typeface="+mj-lt"/>
                <a:hlinkClick r:id="rId3"/>
              </a:rPr>
              <a:t>Historical</a:t>
            </a:r>
            <a:r>
              <a:rPr lang="es-ES" altLang="ko-KR" sz="1600" dirty="0">
                <a:latin typeface="+mj-lt"/>
                <a:hlinkClick r:id="rId3"/>
              </a:rPr>
              <a:t> Air </a:t>
            </a:r>
            <a:r>
              <a:rPr lang="es-ES" altLang="ko-KR" sz="1600" dirty="0" err="1">
                <a:latin typeface="+mj-lt"/>
                <a:hlinkClick r:id="rId3"/>
              </a:rPr>
              <a:t>Quality</a:t>
            </a:r>
            <a:r>
              <a:rPr lang="es-ES" altLang="ko-KR" sz="1600" dirty="0">
                <a:latin typeface="+mj-lt"/>
              </a:rPr>
              <a:t>)</a:t>
            </a:r>
          </a:p>
          <a:p>
            <a:endParaRPr lang="es-ES" altLang="ko-KR" sz="1600" dirty="0">
              <a:latin typeface="+mj-lt"/>
            </a:endParaRPr>
          </a:p>
          <a:p>
            <a:pPr marL="0" indent="0">
              <a:buNone/>
            </a:pPr>
            <a:r>
              <a:rPr lang="es-ES" altLang="ko-KR" sz="1600" dirty="0">
                <a:latin typeface="+mj-lt"/>
              </a:rPr>
              <a:t>A modo de información, también se utiliza                                                                                             </a:t>
            </a:r>
            <a:r>
              <a:rPr lang="es-ES" altLang="ko-KR" sz="1600" dirty="0">
                <a:latin typeface="+mj-lt"/>
                <a:hlinkClick r:id="rId4"/>
              </a:rPr>
              <a:t>API de EPA (</a:t>
            </a:r>
            <a:r>
              <a:rPr lang="es-ES" altLang="ko-KR" sz="1600" dirty="0" err="1">
                <a:latin typeface="+mj-lt"/>
                <a:hlinkClick r:id="rId4"/>
              </a:rPr>
              <a:t>Environmental</a:t>
            </a:r>
            <a:r>
              <a:rPr lang="es-ES" altLang="ko-KR" sz="1600" dirty="0">
                <a:latin typeface="+mj-lt"/>
                <a:hlinkClick r:id="rId4"/>
              </a:rPr>
              <a:t> </a:t>
            </a:r>
            <a:r>
              <a:rPr lang="es-ES" altLang="ko-KR" sz="1600" dirty="0" err="1">
                <a:latin typeface="+mj-lt"/>
                <a:hlinkClick r:id="rId4"/>
              </a:rPr>
              <a:t>Protection</a:t>
            </a:r>
            <a:r>
              <a:rPr lang="es-ES" altLang="ko-KR" sz="1600" dirty="0">
                <a:latin typeface="+mj-lt"/>
                <a:hlinkClick r:id="rId4"/>
              </a:rPr>
              <a:t> </a:t>
            </a:r>
            <a:r>
              <a:rPr lang="es-ES" altLang="ko-KR" sz="1600" dirty="0" err="1">
                <a:latin typeface="+mj-lt"/>
                <a:hlinkClick r:id="rId4"/>
              </a:rPr>
              <a:t>Agenc</a:t>
            </a:r>
            <a:r>
              <a:rPr lang="es-ES" altLang="ko-KR" sz="1600" dirty="0">
                <a:latin typeface="+mj-lt"/>
                <a:hlinkClick r:id="rId4"/>
              </a:rPr>
              <a:t>)</a:t>
            </a:r>
            <a:r>
              <a:rPr lang="es-ES" altLang="ko-KR" sz="1600" dirty="0">
                <a:latin typeface="+mj-lt"/>
              </a:rPr>
              <a:t> para obtener                                                                       listado de agencias encargadas de asegurar y medir la                                                                                  calidad de aire en Estados Unidos</a:t>
            </a:r>
            <a:endParaRPr lang="es-ES" sz="1600" dirty="0">
              <a:latin typeface="+mj-lt"/>
            </a:endParaRPr>
          </a:p>
        </p:txBody>
      </p:sp>
    </p:spTree>
    <p:extLst>
      <p:ext uri="{BB962C8B-B14F-4D97-AF65-F5344CB8AC3E}">
        <p14:creationId xmlns:p14="http://schemas.microsoft.com/office/powerpoint/2010/main" val="4179300689"/>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사용자 지정 1">
      <a:majorFont>
        <a:latin typeface="Calibri"/>
        <a:ea typeface="맑은 고딕"/>
        <a:cs typeface=""/>
      </a:majorFont>
      <a:minorFont>
        <a:latin typeface="Calibri Light"/>
        <a:ea typeface="맑은 고딕"/>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2138</TotalTime>
  <Words>3349</Words>
  <Application>Microsoft Office PowerPoint</Application>
  <PresentationFormat>Panorámica</PresentationFormat>
  <Paragraphs>345</Paragraphs>
  <Slides>33</Slides>
  <Notes>1</Notes>
  <HiddenSlides>0</HiddenSlides>
  <MMClips>1</MMClips>
  <ScaleCrop>false</ScaleCrop>
  <HeadingPairs>
    <vt:vector size="6" baseType="variant">
      <vt:variant>
        <vt:lpstr>Fuentes usadas</vt:lpstr>
      </vt:variant>
      <vt:variant>
        <vt:i4>9</vt:i4>
      </vt:variant>
      <vt:variant>
        <vt:lpstr>Tema</vt:lpstr>
      </vt:variant>
      <vt:variant>
        <vt:i4>1</vt:i4>
      </vt:variant>
      <vt:variant>
        <vt:lpstr>Títulos de diapositiva</vt:lpstr>
      </vt:variant>
      <vt:variant>
        <vt:i4>33</vt:i4>
      </vt:variant>
    </vt:vector>
  </HeadingPairs>
  <TitlesOfParts>
    <vt:vector size="43" baseType="lpstr">
      <vt:lpstr>Calibri Light</vt:lpstr>
      <vt:lpstr>Noto Sans</vt:lpstr>
      <vt:lpstr>Calibri</vt:lpstr>
      <vt:lpstr>Courier New</vt:lpstr>
      <vt:lpstr>Agency FB</vt:lpstr>
      <vt:lpstr>Wingdings</vt:lpstr>
      <vt:lpstr>Arial</vt:lpstr>
      <vt:lpstr>맑은 고딕</vt:lpstr>
      <vt:lpstr>굴림체</vt:lpstr>
      <vt:lpstr>Office 테마</vt:lpstr>
      <vt:lpstr>CONTAMINACIÓN DE AIRE EN ESTADOS UNIDOS</vt:lpstr>
      <vt:lpstr>Presentación de PowerPoint</vt:lpstr>
      <vt:lpstr>Presentación de PowerPoint</vt:lpstr>
      <vt:lpstr>Presentación de PowerPoint</vt:lpstr>
      <vt:lpstr>Presentación de PowerPoint</vt:lpstr>
      <vt:lpstr>Presentación de PowerPoint</vt:lpstr>
      <vt:lpstr>CONTEXTO</vt:lpstr>
      <vt:lpstr>Presentación de PowerPoint</vt:lpstr>
      <vt:lpstr>Presentación de PowerPoint</vt:lpstr>
      <vt:lpstr>METADATA</vt:lpstr>
      <vt:lpstr>ANÁLISIS EXPLORATORIO</vt:lpstr>
      <vt:lpstr>Presentación de PowerPoint</vt:lpstr>
      <vt:lpstr>ANÁLISIS EXPLORATORIO</vt:lpstr>
      <vt:lpstr>ANÁLISIS EXPLORATORIO</vt:lpstr>
      <vt:lpstr>ANÁLISIS EXPLORATORIO</vt:lpstr>
      <vt:lpstr>ANÁLISIS EXPLORATORIO</vt:lpstr>
      <vt:lpstr>ANÁLISIS EXPLORATORIO</vt:lpstr>
      <vt:lpstr>ANÁLISIS EXPLORATORIO</vt:lpstr>
      <vt:lpstr>ANÁLISIS EXPLORATORIO</vt:lpstr>
      <vt:lpstr>ANÁLISIS EXPLORATORIO</vt:lpstr>
      <vt:lpstr>ANÁLISIS EXPLORATORIO</vt:lpstr>
      <vt:lpstr>Presentación de PowerPoint</vt:lpstr>
      <vt:lpstr>Insights y Recomendaciones</vt:lpstr>
      <vt:lpstr>Presentación de PowerPoint</vt:lpstr>
      <vt:lpstr>Aplicación de algoritmos de ML</vt:lpstr>
      <vt:lpstr>Aplicación de algoritmos de ML</vt:lpstr>
      <vt:lpstr>Aplicación de algoritmos de ML</vt:lpstr>
      <vt:lpstr>Presentación de PowerPoint</vt:lpstr>
      <vt:lpstr>Conclusiones</vt:lpstr>
      <vt:lpstr>Presentación de PowerPoint</vt:lpstr>
      <vt:lpstr>FUTURAS LINEAS</vt:lpstr>
      <vt:lpstr>Presentación de PowerPoint</vt:lpstr>
      <vt:lpstr>GRACIAS</vt:lpstr>
    </vt:vector>
  </TitlesOfParts>
  <Manager>Slide Members</Manager>
  <Company>YESFORM Co.,Ltd.</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Members</dc:title>
  <dc:subject>Powerpoint Templates , Diagram, Chart, Google slides, Keynote</dc:subject>
  <dc:creator>Slide Members by HS.SEO</dc:creator>
  <cp:keywords>SlideMembers, ppt, PPT Templates, Presentation, Diagram, Chart, Yesform, Google slides, Keynote, Free Slides</cp:keywords>
  <dc:description>The copyright of this document is at Slide Members. Unauthorized copying may result in legal sanctions.</dc:description>
  <cp:lastModifiedBy>Leguizamon, Alejandro Ezequiel</cp:lastModifiedBy>
  <cp:revision>114</cp:revision>
  <dcterms:created xsi:type="dcterms:W3CDTF">2018-11-28T08:53:56Z</dcterms:created>
  <dcterms:modified xsi:type="dcterms:W3CDTF">2022-12-30T20:26:44Z</dcterms:modified>
  <cp:category>www.slidemembers.com</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TitusGUID">
    <vt:lpwstr>a2d22d2d-4c9d-4cdd-bb42-a82d14d1ddbf</vt:lpwstr>
  </property>
  <property fmtid="{D5CDD505-2E9C-101B-9397-08002B2CF9AE}" pid="3" name="ABClassification">
    <vt:lpwstr>StrictlyConfidential</vt:lpwstr>
  </property>
</Properties>
</file>

<file path=docProps/thumbnail.jpeg>
</file>